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9" r:id="rId4"/>
    <p:sldId id="258" r:id="rId5"/>
    <p:sldId id="262" r:id="rId6"/>
    <p:sldId id="267" r:id="rId7"/>
    <p:sldId id="263" r:id="rId8"/>
    <p:sldId id="266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96" autoAdjust="0"/>
    <p:restoredTop sz="95020" autoAdjust="0"/>
  </p:normalViewPr>
  <p:slideViewPr>
    <p:cSldViewPr snapToGrid="0">
      <p:cViewPr>
        <p:scale>
          <a:sx n="66" d="100"/>
          <a:sy n="66" d="100"/>
        </p:scale>
        <p:origin x="802" y="4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D52D60-CA80-7BE6-B9BF-21525BFF64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A2C9186-6568-C3FF-C734-DFE96A161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9BB3CC8-8F20-4744-E679-C9612F4D1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3F0CB-2965-4B73-9552-621131830563}" type="datetimeFigureOut">
              <a:rPr kumimoji="1" lang="ja-JP" altLang="en-US" smtClean="0"/>
              <a:t>2024/12/26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C6986E8-BCFA-117C-31CE-28DCDFF8D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74B92D4-1B8D-0588-A43A-A3A538EAB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6B31B-DDBA-4970-A97C-A89AD687D05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6879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8C4F89-39F0-46C2-B325-BE8CF61A9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175BC19-98F2-1B2E-83D6-A4C6F6885F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C5FB49-412E-8D4E-892C-63535244C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3F0CB-2965-4B73-9552-621131830563}" type="datetimeFigureOut">
              <a:rPr kumimoji="1" lang="ja-JP" altLang="en-US" smtClean="0"/>
              <a:t>2024/12/26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40651F7-E40B-576C-AAC8-0EBA0CC0C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256B960-E0F9-8696-CFC7-9347B74FD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6B31B-DDBA-4970-A97C-A89AD687D05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9024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C0909A0-6C2D-A7A0-1B85-475BCC58E5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92786B2-A976-3CC3-7590-245282348E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36CDC9D-7565-1D81-A8B1-CDBE5BDE7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3F0CB-2965-4B73-9552-621131830563}" type="datetimeFigureOut">
              <a:rPr kumimoji="1" lang="ja-JP" altLang="en-US" smtClean="0"/>
              <a:t>2024/12/26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B3BE52D-6DD1-C327-40AC-E01CFD707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0566D46-394E-BCFB-1383-077B184E9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6B31B-DDBA-4970-A97C-A89AD687D05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0387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0FF9F8-7D74-E9DF-FED4-ADA604FA9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26E6AC1-945B-6E97-D631-0325FDD56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087BB5D-7063-B6D6-0B94-1353E5479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3F0CB-2965-4B73-9552-621131830563}" type="datetimeFigureOut">
              <a:rPr kumimoji="1" lang="ja-JP" altLang="en-US" smtClean="0"/>
              <a:t>2024/12/26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DB9D896-2A4B-0B78-C068-E37CEFC37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839499-6D1B-828A-E771-015CDC6CA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6B31B-DDBA-4970-A97C-A89AD687D05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5551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679578-285D-9B45-3A16-03A2CD9B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D2AD5BD-1CE4-E02E-9082-4F5B1256BA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74AC4EE-81BC-4D7A-BA68-94068118C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3F0CB-2965-4B73-9552-621131830563}" type="datetimeFigureOut">
              <a:rPr kumimoji="1" lang="ja-JP" altLang="en-US" smtClean="0"/>
              <a:t>2024/12/26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0C51E8C-54A6-0827-0B6F-694FBC51D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E4692E9-1261-A7F5-9672-3888E9B72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6B31B-DDBA-4970-A97C-A89AD687D05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7605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CFBA1E-BE4F-DB02-84C1-0638945DD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A3EFC76-04CA-3C12-DFFA-5EA5F4DB9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9E70BA1-4661-C9B6-14B2-0989D22106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47BD0D9-90A8-1AF1-9EB3-C84FE2D28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3F0CB-2965-4B73-9552-621131830563}" type="datetimeFigureOut">
              <a:rPr kumimoji="1" lang="ja-JP" altLang="en-US" smtClean="0"/>
              <a:t>2024/12/26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70D3567-ABFB-646E-63F3-EA917ADD4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003A525-1C2C-1E99-1477-CF2DC96C1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6B31B-DDBA-4970-A97C-A89AD687D05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0098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D0C09B-7B84-4D4F-A43E-5408B250B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456F7AF-D1ED-4045-E97E-B6A4F2390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1F9FB60-EA6E-8787-C853-539AE3BFB2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408F114-793E-BBFC-71E3-2511953DCA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C8F51BD-C9D2-4F7C-9A7C-3931E40B1B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517547C-AF93-8712-CBF9-ECECA066C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3F0CB-2965-4B73-9552-621131830563}" type="datetimeFigureOut">
              <a:rPr kumimoji="1" lang="ja-JP" altLang="en-US" smtClean="0"/>
              <a:t>2024/12/26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E97CF20-B7A5-B71B-29E1-68C848499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1EF515C-DBEB-CAEC-DDFE-6A1F0F83D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6B31B-DDBA-4970-A97C-A89AD687D05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5543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4B8C9A-546D-9175-3852-43BD0BD00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239A93D-3679-86C4-B4FA-1E12F0733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3F0CB-2965-4B73-9552-621131830563}" type="datetimeFigureOut">
              <a:rPr kumimoji="1" lang="ja-JP" altLang="en-US" smtClean="0"/>
              <a:t>2024/12/26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9AD3993-9CE7-58F6-4458-DC94C71BB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B2FBE53-363C-D656-04CE-61C08CA05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6B31B-DDBA-4970-A97C-A89AD687D05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5410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0A9334F-0423-4E0C-5313-9EF486272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3F0CB-2965-4B73-9552-621131830563}" type="datetimeFigureOut">
              <a:rPr kumimoji="1" lang="ja-JP" altLang="en-US" smtClean="0"/>
              <a:t>2024/12/26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AB03A25-258C-12DD-9E5C-DF5273422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210F1B6-DCA0-34EF-B8C0-466B8738B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6B31B-DDBA-4970-A97C-A89AD687D05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4769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0ECC77-1C86-C341-494D-C933C4E2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3BDA538-5D6D-8F88-F4D7-64FC8CD97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DC41BDE-F54F-1D01-2C72-3220FEB017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CF606DE-705F-1B01-E144-902AD42F1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3F0CB-2965-4B73-9552-621131830563}" type="datetimeFigureOut">
              <a:rPr kumimoji="1" lang="ja-JP" altLang="en-US" smtClean="0"/>
              <a:t>2024/12/26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C99F291-D74C-4D0C-515A-0C20447D9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E2A5D60-017F-2AC9-0D97-DF97021B7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6B31B-DDBA-4970-A97C-A89AD687D05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9188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861A86-87A6-A7A0-F0A7-C9F2DAEA3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6CFC7F3-1E0F-99DB-6297-62A38978F6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5524D13-392D-4285-74CF-654098A09D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88AA23E-7709-F629-B385-A61D6F637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3F0CB-2965-4B73-9552-621131830563}" type="datetimeFigureOut">
              <a:rPr kumimoji="1" lang="ja-JP" altLang="en-US" smtClean="0"/>
              <a:t>2024/12/26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4A6642E-A3B8-7C13-526A-34C628967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52062B0-7917-CEC5-AAC9-E6FB621B7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6B31B-DDBA-4970-A97C-A89AD687D05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8199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90DD2254-531F-B350-1EB2-8D97F10A3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BFA2B1A-BB17-4083-1226-7F6C1515E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5BBF486-46E5-CAA3-CC70-7311CB1265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F3F0CB-2965-4B73-9552-621131830563}" type="datetimeFigureOut">
              <a:rPr kumimoji="1" lang="ja-JP" altLang="en-US" smtClean="0"/>
              <a:t>2024/12/26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BAA3627-5720-B238-F9FA-1CE8AD3640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946D12-4C5C-91F2-52FF-982926E80C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26B31B-DDBA-4970-A97C-A89AD687D055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8" name="図 7" descr="テーブル, 窓, 部屋, 座る が含まれている画像&#10;&#10;自動的に生成された説明">
            <a:extLst>
              <a:ext uri="{FF2B5EF4-FFF2-40B4-BE49-F238E27FC236}">
                <a16:creationId xmlns:a16="http://schemas.microsoft.com/office/drawing/2014/main" id="{A029A0C3-5784-0056-6CB7-8ECC0DD88D1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6" t="3376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346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7.png"/><Relationship Id="rId2" Type="http://schemas.openxmlformats.org/officeDocument/2006/relationships/image" Target="../media/image3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6.png"/><Relationship Id="rId5" Type="http://schemas.openxmlformats.org/officeDocument/2006/relationships/image" Target="../media/image6.sv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5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6.svg"/><Relationship Id="rId10" Type="http://schemas.openxmlformats.org/officeDocument/2006/relationships/image" Target="../media/image22.png"/><Relationship Id="rId4" Type="http://schemas.openxmlformats.org/officeDocument/2006/relationships/image" Target="../media/image5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5.png"/><Relationship Id="rId7" Type="http://schemas.openxmlformats.org/officeDocument/2006/relationships/image" Target="../media/image6.svg"/><Relationship Id="rId12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7.png"/><Relationship Id="rId5" Type="http://schemas.openxmlformats.org/officeDocument/2006/relationships/image" Target="../media/image4.sv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B11D7DD-E1C2-A21F-1648-BEB46D08D6CA}"/>
              </a:ext>
            </a:extLst>
          </p:cNvPr>
          <p:cNvSpPr txBox="1"/>
          <p:nvPr/>
        </p:nvSpPr>
        <p:spPr>
          <a:xfrm>
            <a:off x="3221655" y="5176619"/>
            <a:ext cx="5748690" cy="1200329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ジャンル：レースアクション</a:t>
            </a:r>
            <a:endParaRPr kumimoji="1" lang="en-US" altLang="ja-JP" sz="2400" dirty="0"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lang="ja-JP" altLang="en-US" sz="2400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プラットフォーム：</a:t>
            </a:r>
            <a:r>
              <a:rPr lang="en-US" altLang="ja-JP" sz="2400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PC</a:t>
            </a:r>
            <a:endParaRPr kumimoji="1" lang="en-US" altLang="ja-JP" sz="2400" dirty="0"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lang="ja-JP" altLang="en-US" sz="2400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使用ツール：</a:t>
            </a:r>
            <a:r>
              <a:rPr lang="en-US" altLang="ja-JP" sz="2400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DirectX9</a:t>
            </a:r>
            <a:r>
              <a:rPr lang="ja-JP" altLang="en-US" sz="2400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、</a:t>
            </a:r>
            <a:r>
              <a:rPr lang="en-US" altLang="ja-JP" sz="2400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Visual Studio 2019</a:t>
            </a:r>
            <a:endParaRPr kumimoji="1" lang="ja-JP" altLang="en-US" sz="2400" dirty="0"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3" name="図 2" descr="テキスト, ロゴ&#10;&#10;自動的に生成された説明">
            <a:extLst>
              <a:ext uri="{FF2B5EF4-FFF2-40B4-BE49-F238E27FC236}">
                <a16:creationId xmlns:a16="http://schemas.microsoft.com/office/drawing/2014/main" id="{7BB62742-6D74-4D3E-0392-9A2ECA538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356" y="123462"/>
            <a:ext cx="6381288" cy="48296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C35948A6-62B2-24ED-7D4C-6FE2E85DBA6E}"/>
              </a:ext>
            </a:extLst>
          </p:cNvPr>
          <p:cNvSpPr/>
          <p:nvPr/>
        </p:nvSpPr>
        <p:spPr>
          <a:xfrm>
            <a:off x="2905356" y="5046561"/>
            <a:ext cx="6381288" cy="1412111"/>
          </a:xfrm>
          <a:prstGeom prst="roundRect">
            <a:avLst/>
          </a:prstGeom>
          <a:noFill/>
          <a:ln w="57150">
            <a:solidFill>
              <a:srgbClr val="00B0F0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1100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4DBE2888-34E1-68B9-CFF8-8D9F3A2A3131}"/>
              </a:ext>
            </a:extLst>
          </p:cNvPr>
          <p:cNvGrpSpPr>
            <a:grpSpLocks noChangeAspect="1"/>
          </p:cNvGrpSpPr>
          <p:nvPr/>
        </p:nvGrpSpPr>
        <p:grpSpPr>
          <a:xfrm>
            <a:off x="7082186" y="97793"/>
            <a:ext cx="2036433" cy="1282254"/>
            <a:chOff x="811686" y="-123369"/>
            <a:chExt cx="6457215" cy="4065829"/>
          </a:xfrm>
        </p:grpSpPr>
        <p:pic>
          <p:nvPicPr>
            <p:cNvPr id="11" name="グラフィックス 10" descr="サイレン 単色塗りつぶし">
              <a:extLst>
                <a:ext uri="{FF2B5EF4-FFF2-40B4-BE49-F238E27FC236}">
                  <a16:creationId xmlns:a16="http://schemas.microsoft.com/office/drawing/2014/main" id="{46A2A8DE-D3BE-AC36-C60A-683C61E82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35818" y="-123369"/>
              <a:ext cx="1613332" cy="1056495"/>
            </a:xfrm>
            <a:prstGeom prst="rect">
              <a:avLst/>
            </a:prstGeom>
          </p:spPr>
        </p:pic>
        <p:pic>
          <p:nvPicPr>
            <p:cNvPr id="13" name="グラフィックス 12" descr="車 単色塗りつぶし">
              <a:extLst>
                <a:ext uri="{FF2B5EF4-FFF2-40B4-BE49-F238E27FC236}">
                  <a16:creationId xmlns:a16="http://schemas.microsoft.com/office/drawing/2014/main" id="{32D47F81-610B-A69A-EBDE-CA1AEB07A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22372" b="23245"/>
            <a:stretch/>
          </p:blipFill>
          <p:spPr>
            <a:xfrm>
              <a:off x="811686" y="430786"/>
              <a:ext cx="6457215" cy="3511674"/>
            </a:xfrm>
            <a:prstGeom prst="rect">
              <a:avLst/>
            </a:prstGeom>
          </p:spPr>
        </p:pic>
      </p:grp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4DC092E8-B0B5-9873-0F7A-DE6930B85C62}"/>
              </a:ext>
            </a:extLst>
          </p:cNvPr>
          <p:cNvCxnSpPr>
            <a:cxnSpLocks/>
          </p:cNvCxnSpPr>
          <p:nvPr/>
        </p:nvCxnSpPr>
        <p:spPr>
          <a:xfrm>
            <a:off x="239019" y="939196"/>
            <a:ext cx="9981427" cy="0"/>
          </a:xfrm>
          <a:prstGeom prst="line">
            <a:avLst/>
          </a:prstGeom>
          <a:ln w="76200" cap="rnd">
            <a:solidFill>
              <a:srgbClr val="7030A0"/>
            </a:solidFill>
            <a:round/>
          </a:ln>
          <a:effectLst>
            <a:glow rad="76200">
              <a:schemeClr val="accent5">
                <a:lumMod val="20000"/>
                <a:lumOff val="8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F599639-D040-F59C-40A2-7A658A436F54}"/>
              </a:ext>
            </a:extLst>
          </p:cNvPr>
          <p:cNvSpPr txBox="1"/>
          <p:nvPr/>
        </p:nvSpPr>
        <p:spPr>
          <a:xfrm>
            <a:off x="239019" y="97793"/>
            <a:ext cx="2255746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コンセプト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4FDC195-1929-C0A8-BB48-97FE2DE539DA}"/>
              </a:ext>
            </a:extLst>
          </p:cNvPr>
          <p:cNvSpPr txBox="1"/>
          <p:nvPr/>
        </p:nvSpPr>
        <p:spPr>
          <a:xfrm>
            <a:off x="613570" y="2774732"/>
            <a:ext cx="109648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80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怪</a:t>
            </a:r>
            <a:r>
              <a:rPr kumimoji="1" lang="ja-JP" altLang="en-US" sz="4800" dirty="0">
                <a:solidFill>
                  <a:srgbClr val="FF0000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しまれないよう</a:t>
            </a:r>
            <a:r>
              <a:rPr kumimoji="1" lang="ja-JP" altLang="en-US" sz="2800" dirty="0">
                <a:solidFill>
                  <a:srgbClr val="0070C0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隠密</a:t>
            </a:r>
            <a:r>
              <a:rPr kumimoji="1" lang="ja-JP" altLang="en-US" sz="4800" dirty="0">
                <a:solidFill>
                  <a:srgbClr val="FF0000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に時には</a:t>
            </a:r>
            <a:r>
              <a:rPr kumimoji="1" lang="ja-JP" altLang="en-US" sz="9600" dirty="0">
                <a:solidFill>
                  <a:srgbClr val="FF0000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大胆</a:t>
            </a:r>
            <a:r>
              <a:rPr kumimoji="1" lang="ja-JP" altLang="en-US" sz="4800" dirty="0">
                <a:solidFill>
                  <a:srgbClr val="FF0000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に</a:t>
            </a:r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5C086F26-31B0-685E-977A-0E800DB5FFDB}"/>
              </a:ext>
            </a:extLst>
          </p:cNvPr>
          <p:cNvSpPr/>
          <p:nvPr/>
        </p:nvSpPr>
        <p:spPr>
          <a:xfrm>
            <a:off x="452120" y="2774732"/>
            <a:ext cx="11287760" cy="1803884"/>
          </a:xfrm>
          <a:prstGeom prst="roundRect">
            <a:avLst/>
          </a:prstGeom>
          <a:noFill/>
          <a:ln w="57150">
            <a:solidFill>
              <a:srgbClr val="92D050"/>
            </a:solidFill>
          </a:ln>
          <a:effectLst>
            <a:glow rad="63500">
              <a:srgbClr val="00B050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グラフィックス 7" descr="スクーター 単色塗りつぶし">
            <a:extLst>
              <a:ext uri="{FF2B5EF4-FFF2-40B4-BE49-F238E27FC236}">
                <a16:creationId xmlns:a16="http://schemas.microsoft.com/office/drawing/2014/main" id="{E6AB4DAB-AFF4-74E3-2FE9-81E2210C48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895" t="25605" r="5240" b="26660"/>
          <a:stretch/>
        </p:blipFill>
        <p:spPr>
          <a:xfrm>
            <a:off x="9832938" y="203054"/>
            <a:ext cx="2120043" cy="112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39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F3D0652A-7539-1831-B5D6-C26A1CCDA0EA}"/>
              </a:ext>
            </a:extLst>
          </p:cNvPr>
          <p:cNvGrpSpPr>
            <a:grpSpLocks noChangeAspect="1"/>
          </p:cNvGrpSpPr>
          <p:nvPr/>
        </p:nvGrpSpPr>
        <p:grpSpPr>
          <a:xfrm>
            <a:off x="7082186" y="97793"/>
            <a:ext cx="2036433" cy="1282254"/>
            <a:chOff x="811686" y="-123369"/>
            <a:chExt cx="6457215" cy="4065829"/>
          </a:xfrm>
        </p:grpSpPr>
        <p:pic>
          <p:nvPicPr>
            <p:cNvPr id="4" name="グラフィックス 3" descr="サイレン 単色塗りつぶし">
              <a:extLst>
                <a:ext uri="{FF2B5EF4-FFF2-40B4-BE49-F238E27FC236}">
                  <a16:creationId xmlns:a16="http://schemas.microsoft.com/office/drawing/2014/main" id="{26A3BC71-EAFF-7E2A-500D-2711C4FAD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35818" y="-123369"/>
              <a:ext cx="1613332" cy="1056495"/>
            </a:xfrm>
            <a:prstGeom prst="rect">
              <a:avLst/>
            </a:prstGeom>
          </p:spPr>
        </p:pic>
        <p:pic>
          <p:nvPicPr>
            <p:cNvPr id="5" name="グラフィックス 4" descr="車 単色塗りつぶし">
              <a:extLst>
                <a:ext uri="{FF2B5EF4-FFF2-40B4-BE49-F238E27FC236}">
                  <a16:creationId xmlns:a16="http://schemas.microsoft.com/office/drawing/2014/main" id="{11A3E012-1FDD-A6AB-6C96-ED9F033AF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22372" b="23245"/>
            <a:stretch/>
          </p:blipFill>
          <p:spPr>
            <a:xfrm>
              <a:off x="811686" y="430786"/>
              <a:ext cx="6457215" cy="3511674"/>
            </a:xfrm>
            <a:prstGeom prst="rect">
              <a:avLst/>
            </a:prstGeom>
          </p:spPr>
        </p:pic>
      </p:grp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5FE2DB17-5830-271A-8532-484A08A69B3F}"/>
              </a:ext>
            </a:extLst>
          </p:cNvPr>
          <p:cNvCxnSpPr>
            <a:cxnSpLocks/>
          </p:cNvCxnSpPr>
          <p:nvPr/>
        </p:nvCxnSpPr>
        <p:spPr>
          <a:xfrm>
            <a:off x="239019" y="939196"/>
            <a:ext cx="9981427" cy="0"/>
          </a:xfrm>
          <a:prstGeom prst="line">
            <a:avLst/>
          </a:prstGeom>
          <a:ln w="76200" cap="rnd">
            <a:solidFill>
              <a:srgbClr val="7030A0"/>
            </a:solidFill>
            <a:round/>
          </a:ln>
          <a:effectLst>
            <a:glow rad="76200">
              <a:schemeClr val="accent5">
                <a:lumMod val="20000"/>
                <a:lumOff val="8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57CCD31-A111-4EDA-E01C-993D45814A8D}"/>
              </a:ext>
            </a:extLst>
          </p:cNvPr>
          <p:cNvSpPr txBox="1"/>
          <p:nvPr/>
        </p:nvSpPr>
        <p:spPr>
          <a:xfrm>
            <a:off x="239019" y="97793"/>
            <a:ext cx="2566728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ゲーム概要</a:t>
            </a:r>
          </a:p>
        </p:txBody>
      </p:sp>
      <p:pic>
        <p:nvPicPr>
          <p:cNvPr id="9" name="グラフィックス 8" descr="スクーター 単色塗りつぶし">
            <a:extLst>
              <a:ext uri="{FF2B5EF4-FFF2-40B4-BE49-F238E27FC236}">
                <a16:creationId xmlns:a16="http://schemas.microsoft.com/office/drawing/2014/main" id="{41D2B137-F791-40DE-BAC8-6B483F21BC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895" t="25605" r="5240" b="26660"/>
          <a:stretch/>
        </p:blipFill>
        <p:spPr>
          <a:xfrm>
            <a:off x="9832938" y="203054"/>
            <a:ext cx="2120043" cy="1126121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AEC2305-2689-7EE5-12D2-0F95AF32D5AB}"/>
              </a:ext>
            </a:extLst>
          </p:cNvPr>
          <p:cNvSpPr txBox="1"/>
          <p:nvPr/>
        </p:nvSpPr>
        <p:spPr>
          <a:xfrm>
            <a:off x="1815020" y="2153822"/>
            <a:ext cx="85619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200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アイスが溶ける前に複数の</a:t>
            </a:r>
            <a:r>
              <a:rPr lang="ja-JP" altLang="en-US" sz="4000" dirty="0">
                <a:solidFill>
                  <a:srgbClr val="FF0000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目的地へ届けよう</a:t>
            </a:r>
            <a:endParaRPr lang="en-US" altLang="ja-JP" sz="3200" dirty="0">
              <a:solidFill>
                <a:srgbClr val="FF0000"/>
              </a:solidFill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6E12423-9D65-55CD-A311-909E0D7E9317}"/>
              </a:ext>
            </a:extLst>
          </p:cNvPr>
          <p:cNvSpPr txBox="1"/>
          <p:nvPr/>
        </p:nvSpPr>
        <p:spPr>
          <a:xfrm>
            <a:off x="1764526" y="4343976"/>
            <a:ext cx="866294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600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プレイヤーはスクーターの</a:t>
            </a:r>
            <a:r>
              <a:rPr kumimoji="1" lang="ja-JP" altLang="en-US" sz="4400" dirty="0">
                <a:solidFill>
                  <a:srgbClr val="FF0000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アイス</a:t>
            </a:r>
            <a:r>
              <a:rPr lang="ja-JP" altLang="en-US" sz="4400" dirty="0">
                <a:solidFill>
                  <a:srgbClr val="FF0000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の運び屋</a:t>
            </a:r>
            <a:endParaRPr kumimoji="1" lang="en-US" altLang="ja-JP" sz="4000" dirty="0">
              <a:solidFill>
                <a:srgbClr val="FF0000"/>
              </a:solidFill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kumimoji="1" lang="ja-JP" altLang="en-US" sz="3600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危険運転（ヘッドホン片手運転）しているため</a:t>
            </a:r>
            <a:endParaRPr kumimoji="1" lang="en-US" altLang="ja-JP" sz="3600" dirty="0"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kumimoji="1" lang="ja-JP" altLang="en-US" sz="4800" dirty="0">
                <a:solidFill>
                  <a:srgbClr val="FF0000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警察に見つかると追われる</a:t>
            </a:r>
          </a:p>
        </p:txBody>
      </p:sp>
      <p:pic>
        <p:nvPicPr>
          <p:cNvPr id="19" name="図 18" descr="図形&#10;&#10;低い精度で自動的に生成された説明">
            <a:extLst>
              <a:ext uri="{FF2B5EF4-FFF2-40B4-BE49-F238E27FC236}">
                <a16:creationId xmlns:a16="http://schemas.microsoft.com/office/drawing/2014/main" id="{F7EAC367-3BEE-B4F5-5CCA-CFFACEBCA9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391" y="2985635"/>
            <a:ext cx="1358341" cy="1358341"/>
          </a:xfrm>
          <a:prstGeom prst="rect">
            <a:avLst/>
          </a:prstGeom>
          <a:effectLst>
            <a:glow rad="635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図 19" descr="ロゴ が含まれている画像&#10;&#10;自動的に生成された説明">
            <a:extLst>
              <a:ext uri="{FF2B5EF4-FFF2-40B4-BE49-F238E27FC236}">
                <a16:creationId xmlns:a16="http://schemas.microsoft.com/office/drawing/2014/main" id="{2BE94F9D-D832-9C4A-7CA0-C0776C11F8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62" b="26719"/>
          <a:stretch/>
        </p:blipFill>
        <p:spPr>
          <a:xfrm>
            <a:off x="5822593" y="3130226"/>
            <a:ext cx="2967930" cy="1253035"/>
          </a:xfrm>
          <a:prstGeom prst="rect">
            <a:avLst/>
          </a:prstGeom>
          <a:effectLst>
            <a:glow rad="635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7747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2FEC6C7D-5F7F-FD2A-4FE4-D63803C4D457}"/>
              </a:ext>
            </a:extLst>
          </p:cNvPr>
          <p:cNvGrpSpPr>
            <a:grpSpLocks noChangeAspect="1"/>
          </p:cNvGrpSpPr>
          <p:nvPr/>
        </p:nvGrpSpPr>
        <p:grpSpPr>
          <a:xfrm>
            <a:off x="7082186" y="97793"/>
            <a:ext cx="2036433" cy="1282254"/>
            <a:chOff x="811686" y="-123369"/>
            <a:chExt cx="6457215" cy="4065829"/>
          </a:xfrm>
        </p:grpSpPr>
        <p:pic>
          <p:nvPicPr>
            <p:cNvPr id="37" name="グラフィックス 36" descr="サイレン 単色塗りつぶし">
              <a:extLst>
                <a:ext uri="{FF2B5EF4-FFF2-40B4-BE49-F238E27FC236}">
                  <a16:creationId xmlns:a16="http://schemas.microsoft.com/office/drawing/2014/main" id="{144F273C-F862-8C44-273C-86D8B0F69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35818" y="-123369"/>
              <a:ext cx="1613332" cy="1056495"/>
            </a:xfrm>
            <a:prstGeom prst="rect">
              <a:avLst/>
            </a:prstGeom>
          </p:spPr>
        </p:pic>
        <p:pic>
          <p:nvPicPr>
            <p:cNvPr id="38" name="グラフィックス 37" descr="車 単色塗りつぶし">
              <a:extLst>
                <a:ext uri="{FF2B5EF4-FFF2-40B4-BE49-F238E27FC236}">
                  <a16:creationId xmlns:a16="http://schemas.microsoft.com/office/drawing/2014/main" id="{4E9238A8-6754-D978-CA4E-0E23B0DEC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22372" b="23245"/>
            <a:stretch/>
          </p:blipFill>
          <p:spPr>
            <a:xfrm>
              <a:off x="811686" y="430786"/>
              <a:ext cx="6457215" cy="3511674"/>
            </a:xfrm>
            <a:prstGeom prst="rect">
              <a:avLst/>
            </a:prstGeom>
          </p:spPr>
        </p:pic>
      </p:grp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02458459-8BB1-7B7B-21C3-4A15A93C1AAB}"/>
              </a:ext>
            </a:extLst>
          </p:cNvPr>
          <p:cNvCxnSpPr>
            <a:cxnSpLocks/>
          </p:cNvCxnSpPr>
          <p:nvPr/>
        </p:nvCxnSpPr>
        <p:spPr>
          <a:xfrm>
            <a:off x="239019" y="939196"/>
            <a:ext cx="9981427" cy="0"/>
          </a:xfrm>
          <a:prstGeom prst="line">
            <a:avLst/>
          </a:prstGeom>
          <a:ln w="76200" cap="rnd">
            <a:solidFill>
              <a:srgbClr val="7030A0"/>
            </a:solidFill>
            <a:round/>
          </a:ln>
          <a:effectLst>
            <a:glow rad="76200">
              <a:schemeClr val="accent5">
                <a:lumMod val="20000"/>
                <a:lumOff val="8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90016270-8CE9-E575-754D-50E1FC3E5C5F}"/>
              </a:ext>
            </a:extLst>
          </p:cNvPr>
          <p:cNvSpPr txBox="1"/>
          <p:nvPr/>
        </p:nvSpPr>
        <p:spPr>
          <a:xfrm>
            <a:off x="239019" y="97793"/>
            <a:ext cx="5131533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ゲーム画面＋操作説明</a:t>
            </a:r>
          </a:p>
        </p:txBody>
      </p:sp>
      <p:pic>
        <p:nvPicPr>
          <p:cNvPr id="41" name="グラフィックス 40" descr="スクーター 単色塗りつぶし">
            <a:extLst>
              <a:ext uri="{FF2B5EF4-FFF2-40B4-BE49-F238E27FC236}">
                <a16:creationId xmlns:a16="http://schemas.microsoft.com/office/drawing/2014/main" id="{FDEBC0EA-8E26-2EEC-BEA6-79A578C6E4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895" t="25605" r="5240" b="26660"/>
          <a:stretch/>
        </p:blipFill>
        <p:spPr>
          <a:xfrm>
            <a:off x="9832938" y="203054"/>
            <a:ext cx="2120043" cy="1126121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DE908F3-389D-D65B-A57A-55D342CE8ADA}"/>
              </a:ext>
            </a:extLst>
          </p:cNvPr>
          <p:cNvSpPr/>
          <p:nvPr/>
        </p:nvSpPr>
        <p:spPr>
          <a:xfrm>
            <a:off x="3107750" y="1587121"/>
            <a:ext cx="5976500" cy="327923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CC15434-B6C9-D118-4287-D185864386DD}"/>
              </a:ext>
            </a:extLst>
          </p:cNvPr>
          <p:cNvSpPr txBox="1"/>
          <p:nvPr/>
        </p:nvSpPr>
        <p:spPr>
          <a:xfrm>
            <a:off x="559445" y="3418092"/>
            <a:ext cx="15295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メーター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242D9CC-AD2D-9850-9A1A-FCD02831D3A7}"/>
              </a:ext>
            </a:extLst>
          </p:cNvPr>
          <p:cNvSpPr txBox="1"/>
          <p:nvPr/>
        </p:nvSpPr>
        <p:spPr>
          <a:xfrm>
            <a:off x="792127" y="1878231"/>
            <a:ext cx="1204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タイム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ACAFBEF-21D3-5B6E-CE61-363363C3A0AC}"/>
              </a:ext>
            </a:extLst>
          </p:cNvPr>
          <p:cNvSpPr txBox="1"/>
          <p:nvPr/>
        </p:nvSpPr>
        <p:spPr>
          <a:xfrm>
            <a:off x="9802214" y="347102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配達状況</a:t>
            </a:r>
          </a:p>
        </p:txBody>
      </p:sp>
      <p:pic>
        <p:nvPicPr>
          <p:cNvPr id="11" name="図 10" descr="ゲームのリモコン&#10;&#10;低い精度で自動的に生成された説明">
            <a:extLst>
              <a:ext uri="{FF2B5EF4-FFF2-40B4-BE49-F238E27FC236}">
                <a16:creationId xmlns:a16="http://schemas.microsoft.com/office/drawing/2014/main" id="{AD758575-8C2D-40B8-DCF1-E2C2D9CAD9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1"/>
          <a:stretch/>
        </p:blipFill>
        <p:spPr>
          <a:xfrm>
            <a:off x="4429706" y="4477380"/>
            <a:ext cx="3332588" cy="2361958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4A528AE-3876-7402-F3BA-1D287186A734}"/>
              </a:ext>
            </a:extLst>
          </p:cNvPr>
          <p:cNvSpPr txBox="1"/>
          <p:nvPr/>
        </p:nvSpPr>
        <p:spPr>
          <a:xfrm>
            <a:off x="8917997" y="6161613"/>
            <a:ext cx="1592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ニトロ（</a:t>
            </a:r>
            <a:r>
              <a:rPr lang="en-US" altLang="ja-JP" sz="2800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B</a:t>
            </a:r>
            <a:r>
              <a:rPr kumimoji="1" lang="ja-JP" altLang="en-US" sz="2800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）</a:t>
            </a: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B8EE753C-07F1-EBD9-495B-434046D983CF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7081520" y="5557035"/>
            <a:ext cx="1836477" cy="86618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BA634E1-1E34-BADA-F5BC-8183378AEBB2}"/>
              </a:ext>
            </a:extLst>
          </p:cNvPr>
          <p:cNvSpPr txBox="1"/>
          <p:nvPr/>
        </p:nvSpPr>
        <p:spPr>
          <a:xfrm>
            <a:off x="8917997" y="5148072"/>
            <a:ext cx="221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アクセル（</a:t>
            </a:r>
            <a:r>
              <a:rPr kumimoji="1" lang="en-US" altLang="ja-JP" sz="2800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RT</a:t>
            </a:r>
            <a:r>
              <a:rPr kumimoji="1" lang="ja-JP" altLang="en-US" sz="2800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）</a:t>
            </a:r>
            <a:endParaRPr kumimoji="1" lang="en-US" altLang="ja-JP" sz="2800" dirty="0"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8471D7A4-9060-39C1-A391-D087F497C85D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6867331" y="5160018"/>
            <a:ext cx="2050666" cy="2496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AA01F7F-7A1D-0981-3EBF-BB6E2B8E01A3}"/>
              </a:ext>
            </a:extLst>
          </p:cNvPr>
          <p:cNvSpPr txBox="1"/>
          <p:nvPr/>
        </p:nvSpPr>
        <p:spPr>
          <a:xfrm>
            <a:off x="2407604" y="5033815"/>
            <a:ext cx="21675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ブレーキ（</a:t>
            </a:r>
            <a:r>
              <a:rPr lang="en-US" altLang="ja-JP" sz="2800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LT</a:t>
            </a:r>
            <a:r>
              <a:rPr lang="ja-JP" altLang="en-US" sz="2800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）</a:t>
            </a:r>
            <a:endParaRPr lang="en-US" altLang="ja-JP" sz="2800" dirty="0"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9A14BC78-7AC6-02A8-B5BB-F3DB569D289D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4575185" y="5148072"/>
            <a:ext cx="743264" cy="1473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892A8F19-B5EB-2973-298A-8A60FB4820D7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4525396" y="5467061"/>
            <a:ext cx="793053" cy="82087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8424826-65E8-85A3-084A-4050B9B3E7E7}"/>
              </a:ext>
            </a:extLst>
          </p:cNvPr>
          <p:cNvSpPr txBox="1"/>
          <p:nvPr/>
        </p:nvSpPr>
        <p:spPr>
          <a:xfrm>
            <a:off x="786872" y="6026330"/>
            <a:ext cx="3738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移動方向（左スティック）</a:t>
            </a:r>
            <a:endParaRPr lang="en-US" altLang="ja-JP" sz="2800" dirty="0"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12" name="図 11" descr="ゲームの画面&#10;&#10;低い精度で自動的に生成された説明">
            <a:extLst>
              <a:ext uri="{FF2B5EF4-FFF2-40B4-BE49-F238E27FC236}">
                <a16:creationId xmlns:a16="http://schemas.microsoft.com/office/drawing/2014/main" id="{6CE8905D-5603-333C-18B3-D72B8DE029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5"/>
          <a:stretch/>
        </p:blipFill>
        <p:spPr>
          <a:xfrm>
            <a:off x="3107750" y="1574595"/>
            <a:ext cx="5976500" cy="3276895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A957DD0-3B25-34A7-C795-88E1094433B9}"/>
              </a:ext>
            </a:extLst>
          </p:cNvPr>
          <p:cNvSpPr txBox="1"/>
          <p:nvPr/>
        </p:nvSpPr>
        <p:spPr>
          <a:xfrm>
            <a:off x="9802214" y="1978512"/>
            <a:ext cx="1907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プレイヤー</a:t>
            </a:r>
            <a:endParaRPr kumimoji="1" lang="ja-JP" altLang="en-US" sz="3200" dirty="0"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E89360D9-2953-EB47-2162-2ECB3AACF090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6065609" y="2270900"/>
            <a:ext cx="3736605" cy="85000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06246F6E-A5AF-000D-D397-C08358FB3B9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8241175" y="3553428"/>
            <a:ext cx="1561039" cy="2099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9385509F-D108-A4CD-50AB-C251007CBC2F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996303" y="1804885"/>
            <a:ext cx="3392756" cy="3657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D872FED4-54BF-3357-7BA3-450BE1294826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089031" y="3710480"/>
            <a:ext cx="1304409" cy="2165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340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26270464-1AA1-DF79-C527-41651DA7F2E3}"/>
              </a:ext>
            </a:extLst>
          </p:cNvPr>
          <p:cNvGrpSpPr>
            <a:grpSpLocks noChangeAspect="1"/>
          </p:cNvGrpSpPr>
          <p:nvPr/>
        </p:nvGrpSpPr>
        <p:grpSpPr>
          <a:xfrm>
            <a:off x="7082186" y="97793"/>
            <a:ext cx="2036433" cy="1282254"/>
            <a:chOff x="811686" y="-123369"/>
            <a:chExt cx="6457215" cy="4065829"/>
          </a:xfrm>
        </p:grpSpPr>
        <p:pic>
          <p:nvPicPr>
            <p:cNvPr id="4" name="グラフィックス 3" descr="サイレン 単色塗りつぶし">
              <a:extLst>
                <a:ext uri="{FF2B5EF4-FFF2-40B4-BE49-F238E27FC236}">
                  <a16:creationId xmlns:a16="http://schemas.microsoft.com/office/drawing/2014/main" id="{5A57CB75-CF67-F16C-0415-10DDFCEAD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35818" y="-123369"/>
              <a:ext cx="1613332" cy="1056495"/>
            </a:xfrm>
            <a:prstGeom prst="rect">
              <a:avLst/>
            </a:prstGeom>
          </p:spPr>
        </p:pic>
        <p:pic>
          <p:nvPicPr>
            <p:cNvPr id="6" name="グラフィックス 5" descr="車 単色塗りつぶし">
              <a:extLst>
                <a:ext uri="{FF2B5EF4-FFF2-40B4-BE49-F238E27FC236}">
                  <a16:creationId xmlns:a16="http://schemas.microsoft.com/office/drawing/2014/main" id="{73DA256C-3EB3-3618-CE15-EEC87A0F3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22372" b="23245"/>
            <a:stretch/>
          </p:blipFill>
          <p:spPr>
            <a:xfrm>
              <a:off x="811686" y="430786"/>
              <a:ext cx="6457215" cy="3511674"/>
            </a:xfrm>
            <a:prstGeom prst="rect">
              <a:avLst/>
            </a:prstGeom>
          </p:spPr>
        </p:pic>
      </p:grp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8DA2766B-785C-12C6-9798-DD1748CCF2A8}"/>
              </a:ext>
            </a:extLst>
          </p:cNvPr>
          <p:cNvCxnSpPr>
            <a:cxnSpLocks/>
          </p:cNvCxnSpPr>
          <p:nvPr/>
        </p:nvCxnSpPr>
        <p:spPr>
          <a:xfrm>
            <a:off x="239019" y="939196"/>
            <a:ext cx="9981427" cy="0"/>
          </a:xfrm>
          <a:prstGeom prst="line">
            <a:avLst/>
          </a:prstGeom>
          <a:ln w="76200" cap="rnd">
            <a:solidFill>
              <a:srgbClr val="7030A0"/>
            </a:solidFill>
            <a:round/>
          </a:ln>
          <a:effectLst>
            <a:glow rad="76200">
              <a:schemeClr val="accent5">
                <a:lumMod val="20000"/>
                <a:lumOff val="8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A9D2363-2BDA-7794-101F-7602623DE3C5}"/>
              </a:ext>
            </a:extLst>
          </p:cNvPr>
          <p:cNvSpPr txBox="1"/>
          <p:nvPr/>
        </p:nvSpPr>
        <p:spPr>
          <a:xfrm>
            <a:off x="239019" y="97793"/>
            <a:ext cx="2566728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ゲーム概要</a:t>
            </a:r>
          </a:p>
        </p:txBody>
      </p:sp>
      <p:pic>
        <p:nvPicPr>
          <p:cNvPr id="10" name="グラフィックス 9" descr="スクーター 単色塗りつぶし">
            <a:extLst>
              <a:ext uri="{FF2B5EF4-FFF2-40B4-BE49-F238E27FC236}">
                <a16:creationId xmlns:a16="http://schemas.microsoft.com/office/drawing/2014/main" id="{182AD881-EBC0-85A1-3179-2BF601D060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895" t="25605" r="5240" b="26660"/>
          <a:stretch/>
        </p:blipFill>
        <p:spPr>
          <a:xfrm>
            <a:off x="9832938" y="203054"/>
            <a:ext cx="2120043" cy="1126121"/>
          </a:xfrm>
          <a:prstGeom prst="rect">
            <a:avLst/>
          </a:prstGeom>
        </p:spPr>
      </p:pic>
      <p:graphicFrame>
        <p:nvGraphicFramePr>
          <p:cNvPr id="102" name="表 101">
            <a:extLst>
              <a:ext uri="{FF2B5EF4-FFF2-40B4-BE49-F238E27FC236}">
                <a16:creationId xmlns:a16="http://schemas.microsoft.com/office/drawing/2014/main" id="{B631AE86-D849-9847-CB9C-0EEE58AB0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504809"/>
              </p:ext>
            </p:extLst>
          </p:nvPr>
        </p:nvGraphicFramePr>
        <p:xfrm>
          <a:off x="370551" y="2404139"/>
          <a:ext cx="5174122" cy="424284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{93296810-A885-4BE3-A3E7-6D5BEEA58F35}</a:tableStyleId>
              </a:tblPr>
              <a:tblGrid>
                <a:gridCol w="1753416">
                  <a:extLst>
                    <a:ext uri="{9D8B030D-6E8A-4147-A177-3AD203B41FA5}">
                      <a16:colId xmlns:a16="http://schemas.microsoft.com/office/drawing/2014/main" val="2551062401"/>
                    </a:ext>
                  </a:extLst>
                </a:gridCol>
                <a:gridCol w="1246674">
                  <a:extLst>
                    <a:ext uri="{9D8B030D-6E8A-4147-A177-3AD203B41FA5}">
                      <a16:colId xmlns:a16="http://schemas.microsoft.com/office/drawing/2014/main" val="2323905"/>
                    </a:ext>
                  </a:extLst>
                </a:gridCol>
                <a:gridCol w="1110342">
                  <a:extLst>
                    <a:ext uri="{9D8B030D-6E8A-4147-A177-3AD203B41FA5}">
                      <a16:colId xmlns:a16="http://schemas.microsoft.com/office/drawing/2014/main" val="58662618"/>
                    </a:ext>
                  </a:extLst>
                </a:gridCol>
                <a:gridCol w="1063690">
                  <a:extLst>
                    <a:ext uri="{9D8B030D-6E8A-4147-A177-3AD203B41FA5}">
                      <a16:colId xmlns:a16="http://schemas.microsoft.com/office/drawing/2014/main" val="2178547104"/>
                    </a:ext>
                  </a:extLst>
                </a:gridCol>
              </a:tblGrid>
              <a:tr h="606121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800" dirty="0">
                          <a:solidFill>
                            <a:schemeClr val="tx1"/>
                          </a:solidFill>
                          <a:effectLst>
                            <a:glow rad="127000">
                              <a:schemeClr val="bg1"/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すれ違い</a:t>
                      </a:r>
                      <a:endParaRPr kumimoji="1" lang="en-US" altLang="ja-JP" sz="1800" dirty="0">
                        <a:solidFill>
                          <a:schemeClr val="tx1"/>
                        </a:solidFill>
                        <a:effectLst>
                          <a:glow rad="127000">
                            <a:schemeClr val="bg1"/>
                          </a:glow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dirty="0">
                          <a:solidFill>
                            <a:schemeClr val="tx1"/>
                          </a:solidFill>
                          <a:effectLst>
                            <a:glow rad="127000">
                              <a:schemeClr val="bg1"/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近い</a:t>
                      </a:r>
                      <a:endParaRPr kumimoji="1" lang="ja-JP" altLang="en-US" dirty="0"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800" dirty="0">
                          <a:solidFill>
                            <a:schemeClr val="tx1"/>
                          </a:solidFill>
                          <a:effectLst>
                            <a:glow rad="127000">
                              <a:schemeClr val="bg1"/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HGP創英角ｺﾞｼｯｸUB" panose="020B0900000000000000" pitchFamily="50" charset="-128"/>
                          <a:ea typeface="HGP創英角ｺﾞｼｯｸUB" panose="020B0900000000000000" pitchFamily="50" charset="-128"/>
                        </a:rPr>
                        <a:t>遠い</a:t>
                      </a:r>
                      <a:endParaRPr kumimoji="1" lang="ja-JP" altLang="en-US" dirty="0">
                        <a:latin typeface="HGP創英角ｺﾞｼｯｸUB" panose="020B0900000000000000" pitchFamily="50" charset="-128"/>
                        <a:ea typeface="HGP創英角ｺﾞｼｯｸUB" panose="020B09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5134588"/>
                  </a:ext>
                </a:extLst>
              </a:tr>
              <a:tr h="606121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211675"/>
                  </a:ext>
                </a:extLst>
              </a:tr>
              <a:tr h="606121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616798"/>
                  </a:ext>
                </a:extLst>
              </a:tr>
              <a:tr h="606121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387225"/>
                  </a:ext>
                </a:extLst>
              </a:tr>
              <a:tr h="606121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144610"/>
                  </a:ext>
                </a:extLst>
              </a:tr>
              <a:tr h="606121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402086"/>
                  </a:ext>
                </a:extLst>
              </a:tr>
              <a:tr h="606121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432972"/>
                  </a:ext>
                </a:extLst>
              </a:tr>
            </a:tbl>
          </a:graphicData>
        </a:graphic>
      </p:graphicFrame>
      <p:pic>
        <p:nvPicPr>
          <p:cNvPr id="110" name="図 109" descr="アイコン&#10;&#10;低い精度で自動的に生成された説明">
            <a:extLst>
              <a:ext uri="{FF2B5EF4-FFF2-40B4-BE49-F238E27FC236}">
                <a16:creationId xmlns:a16="http://schemas.microsoft.com/office/drawing/2014/main" id="{3B71C6F0-6F58-F866-EF29-E7B2255429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7631" y="4218081"/>
            <a:ext cx="609790" cy="578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5" name="矢印: 下カーブ 94">
            <a:extLst>
              <a:ext uri="{FF2B5EF4-FFF2-40B4-BE49-F238E27FC236}">
                <a16:creationId xmlns:a16="http://schemas.microsoft.com/office/drawing/2014/main" id="{767C0ECB-B78C-088D-3623-B79EC6FD5598}"/>
              </a:ext>
            </a:extLst>
          </p:cNvPr>
          <p:cNvSpPr>
            <a:spLocks/>
          </p:cNvSpPr>
          <p:nvPr/>
        </p:nvSpPr>
        <p:spPr>
          <a:xfrm>
            <a:off x="520040" y="4817564"/>
            <a:ext cx="631811" cy="264418"/>
          </a:xfrm>
          <a:prstGeom prst="curvedDown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6" name="矢印: 上カーブ 95">
            <a:extLst>
              <a:ext uri="{FF2B5EF4-FFF2-40B4-BE49-F238E27FC236}">
                <a16:creationId xmlns:a16="http://schemas.microsoft.com/office/drawing/2014/main" id="{84D2716A-3C38-2AA9-190E-CCCE7DFC1811}"/>
              </a:ext>
            </a:extLst>
          </p:cNvPr>
          <p:cNvSpPr>
            <a:spLocks/>
          </p:cNvSpPr>
          <p:nvPr/>
        </p:nvSpPr>
        <p:spPr>
          <a:xfrm flipH="1">
            <a:off x="520041" y="5319151"/>
            <a:ext cx="631811" cy="177846"/>
          </a:xfrm>
          <a:prstGeom prst="curvedUp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97" name="図 96">
            <a:extLst>
              <a:ext uri="{FF2B5EF4-FFF2-40B4-BE49-F238E27FC236}">
                <a16:creationId xmlns:a16="http://schemas.microsoft.com/office/drawing/2014/main" id="{081CEFF9-CD0F-4B00-6DA0-694F537810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526075" y="4873627"/>
            <a:ext cx="594655" cy="564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8DF925B7-0EF1-1AAC-4B90-177874B34AFE}"/>
              </a:ext>
            </a:extLst>
          </p:cNvPr>
          <p:cNvSpPr txBox="1"/>
          <p:nvPr/>
        </p:nvSpPr>
        <p:spPr>
          <a:xfrm>
            <a:off x="1358145" y="491222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旋回</a:t>
            </a:r>
            <a:endParaRPr kumimoji="1" lang="en-US" altLang="ja-JP" sz="2000" dirty="0"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42D42E-A927-21D1-1E06-83C343AA5AC4}"/>
              </a:ext>
            </a:extLst>
          </p:cNvPr>
          <p:cNvSpPr txBox="1"/>
          <p:nvPr/>
        </p:nvSpPr>
        <p:spPr>
          <a:xfrm>
            <a:off x="0" y="1221120"/>
            <a:ext cx="66095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警察に見つかると追跡してくる</a:t>
            </a:r>
            <a:endParaRPr kumimoji="1" lang="en-US" altLang="ja-JP" sz="2800" dirty="0"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lang="ja-JP" altLang="en-US" sz="2800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状況によって</a:t>
            </a:r>
            <a:r>
              <a:rPr lang="ja-JP" altLang="en-US" sz="3200" dirty="0">
                <a:solidFill>
                  <a:srgbClr val="FF0000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バレるまでの距離が変わる</a:t>
            </a:r>
            <a:endParaRPr kumimoji="1" lang="ja-JP" altLang="en-US" sz="2800" dirty="0">
              <a:solidFill>
                <a:srgbClr val="FF0000"/>
              </a:solidFill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436EA0D-C9BA-840B-F7DD-8AFA48F3140A}"/>
              </a:ext>
            </a:extLst>
          </p:cNvPr>
          <p:cNvSpPr txBox="1"/>
          <p:nvPr/>
        </p:nvSpPr>
        <p:spPr>
          <a:xfrm>
            <a:off x="8913281" y="4067937"/>
            <a:ext cx="29081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solidFill>
                  <a:srgbClr val="FF0000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ニトロで加速</a:t>
            </a:r>
            <a:r>
              <a:rPr kumimoji="1" lang="ja-JP" altLang="en-US" sz="2800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して</a:t>
            </a:r>
            <a:endParaRPr kumimoji="1" lang="en-US" altLang="ja-JP" sz="2800" dirty="0"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ja-JP" altLang="en-US" sz="2800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警察を撒こう</a:t>
            </a:r>
            <a:endParaRPr kumimoji="1" lang="en-US" altLang="ja-JP" sz="2800" dirty="0"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E4A51E7-E36C-84A8-B7E0-48CE8AC33476}"/>
              </a:ext>
            </a:extLst>
          </p:cNvPr>
          <p:cNvSpPr txBox="1"/>
          <p:nvPr/>
        </p:nvSpPr>
        <p:spPr>
          <a:xfrm>
            <a:off x="6768463" y="3076242"/>
            <a:ext cx="50529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>
                <a:solidFill>
                  <a:srgbClr val="FF0000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怪しい動きに警察は反応</a:t>
            </a:r>
            <a:r>
              <a:rPr lang="ja-JP" altLang="en-US" sz="2800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する</a:t>
            </a:r>
            <a:endParaRPr kumimoji="1" lang="en-US" altLang="ja-JP" sz="2800" dirty="0"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0B34E16-9C9C-1373-D26A-A5CE579EE149}"/>
              </a:ext>
            </a:extLst>
          </p:cNvPr>
          <p:cNvSpPr txBox="1"/>
          <p:nvPr/>
        </p:nvSpPr>
        <p:spPr>
          <a:xfrm>
            <a:off x="5944444" y="5597254"/>
            <a:ext cx="5997155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sz="2800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ニトロは発動しすぎるとダメージを負って</a:t>
            </a:r>
            <a:endParaRPr lang="en-US" altLang="ja-JP" sz="2800" dirty="0"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lang="ja-JP" altLang="en-US" sz="2800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煙で</a:t>
            </a:r>
            <a:r>
              <a:rPr lang="ja-JP" altLang="en-US" sz="3200" dirty="0">
                <a:solidFill>
                  <a:srgbClr val="FF0000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警察にバレやすくなる</a:t>
            </a:r>
            <a:endParaRPr lang="en-US" altLang="ja-JP" sz="2800" dirty="0">
              <a:solidFill>
                <a:srgbClr val="FF0000"/>
              </a:solidFill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A399A61-6D08-D2BD-B140-DC11B012E31A}"/>
              </a:ext>
            </a:extLst>
          </p:cNvPr>
          <p:cNvSpPr txBox="1">
            <a:spLocks/>
          </p:cNvSpPr>
          <p:nvPr/>
        </p:nvSpPr>
        <p:spPr>
          <a:xfrm>
            <a:off x="1505513" y="3711929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傷</a:t>
            </a:r>
            <a:endParaRPr kumimoji="1" lang="en-US" altLang="ja-JP" sz="2000" dirty="0"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3" name="グラフィックス 2" descr="警察官男性 単色塗りつぶし">
            <a:extLst>
              <a:ext uri="{FF2B5EF4-FFF2-40B4-BE49-F238E27FC236}">
                <a16:creationId xmlns:a16="http://schemas.microsoft.com/office/drawing/2014/main" id="{F3792101-69DC-641E-08AA-CAB4B9E0BF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01439" y="3693106"/>
            <a:ext cx="507594" cy="5075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721DF3B-20AE-A71F-F45D-7CE4C04E308A}"/>
              </a:ext>
            </a:extLst>
          </p:cNvPr>
          <p:cNvSpPr txBox="1"/>
          <p:nvPr/>
        </p:nvSpPr>
        <p:spPr>
          <a:xfrm>
            <a:off x="3839704" y="3523014"/>
            <a:ext cx="395549" cy="370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solidFill>
                  <a:srgbClr val="FF0000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！</a:t>
            </a:r>
            <a:endParaRPr kumimoji="1" lang="en-US" altLang="ja-JP" sz="2400" dirty="0">
              <a:solidFill>
                <a:srgbClr val="FF0000"/>
              </a:solidFill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2E66D420-1796-9A39-C4D6-E952954169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03867">
            <a:off x="1030763" y="4160422"/>
            <a:ext cx="315640" cy="4664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42BA996B-0328-9E4E-52D9-EF5FB71861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09965">
            <a:off x="559066" y="4162593"/>
            <a:ext cx="204688" cy="3024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9F4EC2D4-42BA-94E5-C037-E66AB4B098EF}"/>
              </a:ext>
            </a:extLst>
          </p:cNvPr>
          <p:cNvSpPr txBox="1"/>
          <p:nvPr/>
        </p:nvSpPr>
        <p:spPr>
          <a:xfrm>
            <a:off x="1483928" y="4339054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煙</a:t>
            </a:r>
            <a:endParaRPr kumimoji="1" lang="en-US" altLang="ja-JP" sz="2000" dirty="0"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28" name="グラフィックス 27" descr="警察官男性 単色塗りつぶし">
            <a:extLst>
              <a:ext uri="{FF2B5EF4-FFF2-40B4-BE49-F238E27FC236}">
                <a16:creationId xmlns:a16="http://schemas.microsoft.com/office/drawing/2014/main" id="{DE863B5F-6CDE-8EE0-F08F-F26572DADC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01439" y="4285100"/>
            <a:ext cx="507594" cy="5075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481C74B-C871-37CC-89BE-F4EB5E8E807F}"/>
              </a:ext>
            </a:extLst>
          </p:cNvPr>
          <p:cNvSpPr txBox="1"/>
          <p:nvPr/>
        </p:nvSpPr>
        <p:spPr>
          <a:xfrm>
            <a:off x="3839704" y="4135392"/>
            <a:ext cx="395549" cy="370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solidFill>
                  <a:srgbClr val="FF0000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！</a:t>
            </a:r>
            <a:endParaRPr kumimoji="1" lang="en-US" altLang="ja-JP" sz="2400" dirty="0">
              <a:solidFill>
                <a:srgbClr val="FF0000"/>
              </a:solidFill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30" name="グラフィックス 29" descr="警察官男性 単色塗りつぶし">
            <a:extLst>
              <a:ext uri="{FF2B5EF4-FFF2-40B4-BE49-F238E27FC236}">
                <a16:creationId xmlns:a16="http://schemas.microsoft.com/office/drawing/2014/main" id="{A5F13771-D36E-BAE6-75A4-6744331B84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02461" y="4285100"/>
            <a:ext cx="507594" cy="5075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E9366ED7-C493-6A97-DE53-C92E1D5EEB50}"/>
              </a:ext>
            </a:extLst>
          </p:cNvPr>
          <p:cNvSpPr txBox="1"/>
          <p:nvPr/>
        </p:nvSpPr>
        <p:spPr>
          <a:xfrm>
            <a:off x="4929747" y="4135392"/>
            <a:ext cx="395549" cy="370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solidFill>
                  <a:srgbClr val="FF0000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！</a:t>
            </a:r>
            <a:endParaRPr kumimoji="1" lang="en-US" altLang="ja-JP" sz="2400" dirty="0">
              <a:solidFill>
                <a:srgbClr val="FF0000"/>
              </a:solidFill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78C7595B-7632-1724-E5A2-EB582B5DA18B}"/>
              </a:ext>
            </a:extLst>
          </p:cNvPr>
          <p:cNvSpPr txBox="1"/>
          <p:nvPr/>
        </p:nvSpPr>
        <p:spPr>
          <a:xfrm>
            <a:off x="1346869" y="5501039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事故</a:t>
            </a:r>
            <a:endParaRPr kumimoji="1" lang="en-US" altLang="ja-JP" sz="2000" dirty="0"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2C75A924-B75F-EDC4-AAD7-67BEE998FE69}"/>
              </a:ext>
            </a:extLst>
          </p:cNvPr>
          <p:cNvSpPr txBox="1"/>
          <p:nvPr/>
        </p:nvSpPr>
        <p:spPr>
          <a:xfrm>
            <a:off x="1325138" y="609220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加速</a:t>
            </a:r>
            <a:endParaRPr kumimoji="1" lang="en-US" altLang="ja-JP" sz="2000" dirty="0"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A362F97E-DAD3-C2B0-973A-E444019BF22D}"/>
              </a:ext>
            </a:extLst>
          </p:cNvPr>
          <p:cNvSpPr txBox="1"/>
          <p:nvPr/>
        </p:nvSpPr>
        <p:spPr>
          <a:xfrm>
            <a:off x="530025" y="3088185"/>
            <a:ext cx="1547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何もしてない</a:t>
            </a:r>
            <a:endParaRPr kumimoji="1" lang="en-US" altLang="ja-JP" sz="2000" dirty="0"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43" name="グラフィックス 42" descr="警察官男性 単色塗りつぶし">
            <a:extLst>
              <a:ext uri="{FF2B5EF4-FFF2-40B4-BE49-F238E27FC236}">
                <a16:creationId xmlns:a16="http://schemas.microsoft.com/office/drawing/2014/main" id="{A070C046-04B6-71F3-116D-67FC63BDFBE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02461" y="3073309"/>
            <a:ext cx="507594" cy="5075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B00B6854-BE67-30BA-E3AA-E866F12B5A59}"/>
              </a:ext>
            </a:extLst>
          </p:cNvPr>
          <p:cNvSpPr txBox="1"/>
          <p:nvPr/>
        </p:nvSpPr>
        <p:spPr>
          <a:xfrm>
            <a:off x="4929747" y="2902445"/>
            <a:ext cx="395548" cy="370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solidFill>
                  <a:srgbClr val="0070C0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？</a:t>
            </a:r>
            <a:endParaRPr kumimoji="1" lang="en-US" altLang="ja-JP" sz="2400" dirty="0">
              <a:solidFill>
                <a:srgbClr val="0070C0"/>
              </a:solidFill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19" name="グラフィックス 18" descr="警察官男性 単色塗りつぶし">
            <a:extLst>
              <a:ext uri="{FF2B5EF4-FFF2-40B4-BE49-F238E27FC236}">
                <a16:creationId xmlns:a16="http://schemas.microsoft.com/office/drawing/2014/main" id="{384A76B3-3E3F-EBD5-F18F-12F869DD3F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02461" y="4907741"/>
            <a:ext cx="507594" cy="5075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0A172D1-2BF6-09DB-2B4B-9456665A3F29}"/>
              </a:ext>
            </a:extLst>
          </p:cNvPr>
          <p:cNvSpPr txBox="1"/>
          <p:nvPr/>
        </p:nvSpPr>
        <p:spPr>
          <a:xfrm>
            <a:off x="4929747" y="4752118"/>
            <a:ext cx="395548" cy="370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solidFill>
                  <a:srgbClr val="0070C0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？</a:t>
            </a:r>
            <a:endParaRPr kumimoji="1" lang="en-US" altLang="ja-JP" sz="2400" dirty="0">
              <a:solidFill>
                <a:srgbClr val="0070C0"/>
              </a:solidFill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46" name="グラフィックス 45" descr="警察官男性 単色塗りつぶし">
            <a:extLst>
              <a:ext uri="{FF2B5EF4-FFF2-40B4-BE49-F238E27FC236}">
                <a16:creationId xmlns:a16="http://schemas.microsoft.com/office/drawing/2014/main" id="{09F13C75-A2A0-9F35-B7C6-62004E3525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01439" y="3073309"/>
            <a:ext cx="507594" cy="5075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45AA24AD-0D12-9C09-E995-0B6F26675AB0}"/>
              </a:ext>
            </a:extLst>
          </p:cNvPr>
          <p:cNvSpPr txBox="1"/>
          <p:nvPr/>
        </p:nvSpPr>
        <p:spPr>
          <a:xfrm>
            <a:off x="3839704" y="2902445"/>
            <a:ext cx="395548" cy="370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solidFill>
                  <a:srgbClr val="0070C0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？</a:t>
            </a:r>
            <a:endParaRPr kumimoji="1" lang="en-US" altLang="ja-JP" sz="2400" dirty="0">
              <a:solidFill>
                <a:srgbClr val="0070C0"/>
              </a:solidFill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49" name="グラフィックス 48" descr="警察官男性 単色塗りつぶし">
            <a:extLst>
              <a:ext uri="{FF2B5EF4-FFF2-40B4-BE49-F238E27FC236}">
                <a16:creationId xmlns:a16="http://schemas.microsoft.com/office/drawing/2014/main" id="{9E406E68-41DB-3B16-86A8-9E6A631B4B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17962" y="3073309"/>
            <a:ext cx="507594" cy="5075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FC0B14C4-82A7-A3C3-24B0-68B35E704B29}"/>
              </a:ext>
            </a:extLst>
          </p:cNvPr>
          <p:cNvSpPr txBox="1"/>
          <p:nvPr/>
        </p:nvSpPr>
        <p:spPr>
          <a:xfrm>
            <a:off x="2654583" y="2902445"/>
            <a:ext cx="395549" cy="370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solidFill>
                  <a:srgbClr val="FF0000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！</a:t>
            </a:r>
            <a:endParaRPr kumimoji="1" lang="en-US" altLang="ja-JP" sz="2400" dirty="0">
              <a:solidFill>
                <a:srgbClr val="FF0000"/>
              </a:solidFill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52" name="グラフィックス 51" descr="警察官男性 単色塗りつぶし">
            <a:extLst>
              <a:ext uri="{FF2B5EF4-FFF2-40B4-BE49-F238E27FC236}">
                <a16:creationId xmlns:a16="http://schemas.microsoft.com/office/drawing/2014/main" id="{E1547290-F96E-254D-D55E-8549C011C6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17962" y="3693106"/>
            <a:ext cx="507594" cy="5075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1797344F-DA76-799A-9B0C-66A6DDE317AD}"/>
              </a:ext>
            </a:extLst>
          </p:cNvPr>
          <p:cNvSpPr txBox="1"/>
          <p:nvPr/>
        </p:nvSpPr>
        <p:spPr>
          <a:xfrm>
            <a:off x="2654583" y="3523014"/>
            <a:ext cx="395549" cy="370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solidFill>
                  <a:srgbClr val="FF0000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！</a:t>
            </a:r>
            <a:endParaRPr kumimoji="1" lang="en-US" altLang="ja-JP" sz="2400" dirty="0">
              <a:solidFill>
                <a:srgbClr val="FF0000"/>
              </a:solidFill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55" name="グラフィックス 54" descr="警察官男性 単色塗りつぶし">
            <a:extLst>
              <a:ext uri="{FF2B5EF4-FFF2-40B4-BE49-F238E27FC236}">
                <a16:creationId xmlns:a16="http://schemas.microsoft.com/office/drawing/2014/main" id="{0BF37A0E-C4E3-D492-47AE-06CE6C591E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17962" y="4285100"/>
            <a:ext cx="507594" cy="5075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1A5836D5-009D-B158-241F-0356B2E9FEFC}"/>
              </a:ext>
            </a:extLst>
          </p:cNvPr>
          <p:cNvSpPr txBox="1"/>
          <p:nvPr/>
        </p:nvSpPr>
        <p:spPr>
          <a:xfrm>
            <a:off x="2654583" y="4135392"/>
            <a:ext cx="395548" cy="370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solidFill>
                  <a:srgbClr val="FF0000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！</a:t>
            </a:r>
            <a:endParaRPr kumimoji="1" lang="en-US" altLang="ja-JP" sz="2400" dirty="0">
              <a:solidFill>
                <a:srgbClr val="FF0000"/>
              </a:solidFill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59" name="グラフィックス 58" descr="警察官男性 単色塗りつぶし">
            <a:extLst>
              <a:ext uri="{FF2B5EF4-FFF2-40B4-BE49-F238E27FC236}">
                <a16:creationId xmlns:a16="http://schemas.microsoft.com/office/drawing/2014/main" id="{AB321BFE-D16A-9837-3BCA-E7F116BE8B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17962" y="4907741"/>
            <a:ext cx="507594" cy="5075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DBF52810-B46E-2E41-21E1-CBF43164B560}"/>
              </a:ext>
            </a:extLst>
          </p:cNvPr>
          <p:cNvSpPr txBox="1"/>
          <p:nvPr/>
        </p:nvSpPr>
        <p:spPr>
          <a:xfrm>
            <a:off x="2654583" y="4752118"/>
            <a:ext cx="395548" cy="370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solidFill>
                  <a:srgbClr val="FF0000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！</a:t>
            </a:r>
            <a:endParaRPr kumimoji="1" lang="en-US" altLang="ja-JP" sz="2400" dirty="0">
              <a:solidFill>
                <a:srgbClr val="FF0000"/>
              </a:solidFill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62" name="グラフィックス 61" descr="警察官男性 単色塗りつぶし">
            <a:extLst>
              <a:ext uri="{FF2B5EF4-FFF2-40B4-BE49-F238E27FC236}">
                <a16:creationId xmlns:a16="http://schemas.microsoft.com/office/drawing/2014/main" id="{78302B3D-F030-60A2-F20C-0AA83AA860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17962" y="5497638"/>
            <a:ext cx="507594" cy="5075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B33215C1-8AEE-3C48-59C4-A2C9AD3E4A26}"/>
              </a:ext>
            </a:extLst>
          </p:cNvPr>
          <p:cNvSpPr txBox="1"/>
          <p:nvPr/>
        </p:nvSpPr>
        <p:spPr>
          <a:xfrm>
            <a:off x="2654583" y="5347832"/>
            <a:ext cx="395548" cy="370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solidFill>
                  <a:srgbClr val="FF0000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！</a:t>
            </a:r>
            <a:endParaRPr kumimoji="1" lang="en-US" altLang="ja-JP" sz="2400" dirty="0">
              <a:solidFill>
                <a:srgbClr val="FF0000"/>
              </a:solidFill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65" name="グラフィックス 64" descr="警察官男性 単色塗りつぶし">
            <a:extLst>
              <a:ext uri="{FF2B5EF4-FFF2-40B4-BE49-F238E27FC236}">
                <a16:creationId xmlns:a16="http://schemas.microsoft.com/office/drawing/2014/main" id="{5AF7C44B-DA20-A4DC-D2F9-1BFA4F7DBA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01439" y="5497638"/>
            <a:ext cx="507594" cy="5075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336F4250-58B9-13DD-5252-9A50377E18E8}"/>
              </a:ext>
            </a:extLst>
          </p:cNvPr>
          <p:cNvSpPr txBox="1"/>
          <p:nvPr/>
        </p:nvSpPr>
        <p:spPr>
          <a:xfrm>
            <a:off x="3839704" y="5347832"/>
            <a:ext cx="395548" cy="370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solidFill>
                  <a:srgbClr val="FF0000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！</a:t>
            </a:r>
            <a:endParaRPr kumimoji="1" lang="en-US" altLang="ja-JP" sz="2400" dirty="0">
              <a:solidFill>
                <a:srgbClr val="FF0000"/>
              </a:solidFill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71" name="グラフィックス 70" descr="警察官男性 単色塗りつぶし">
            <a:extLst>
              <a:ext uri="{FF2B5EF4-FFF2-40B4-BE49-F238E27FC236}">
                <a16:creationId xmlns:a16="http://schemas.microsoft.com/office/drawing/2014/main" id="{EC5CDCE0-4235-4B78-341D-E108CC1AE4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17962" y="6109700"/>
            <a:ext cx="507594" cy="5075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F2E0C3C6-72F9-4AEF-7017-C3F68171F98C}"/>
              </a:ext>
            </a:extLst>
          </p:cNvPr>
          <p:cNvSpPr txBox="1"/>
          <p:nvPr/>
        </p:nvSpPr>
        <p:spPr>
          <a:xfrm>
            <a:off x="2654583" y="5959796"/>
            <a:ext cx="395548" cy="370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solidFill>
                  <a:srgbClr val="FF0000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！</a:t>
            </a:r>
            <a:endParaRPr kumimoji="1" lang="en-US" altLang="ja-JP" sz="2400" dirty="0">
              <a:solidFill>
                <a:srgbClr val="FF0000"/>
              </a:solidFill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74" name="グラフィックス 73" descr="警察官男性 単色塗りつぶし">
            <a:extLst>
              <a:ext uri="{FF2B5EF4-FFF2-40B4-BE49-F238E27FC236}">
                <a16:creationId xmlns:a16="http://schemas.microsoft.com/office/drawing/2014/main" id="{52105B48-3DFF-E40E-6550-335334E62B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01439" y="6109700"/>
            <a:ext cx="507594" cy="5075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7C02A80F-2B17-7787-7E00-D3C1599AA7F6}"/>
              </a:ext>
            </a:extLst>
          </p:cNvPr>
          <p:cNvSpPr txBox="1"/>
          <p:nvPr/>
        </p:nvSpPr>
        <p:spPr>
          <a:xfrm>
            <a:off x="3839704" y="5959796"/>
            <a:ext cx="395548" cy="370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solidFill>
                  <a:srgbClr val="FF0000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！</a:t>
            </a:r>
            <a:endParaRPr kumimoji="1" lang="en-US" altLang="ja-JP" sz="2400" dirty="0">
              <a:solidFill>
                <a:srgbClr val="FF0000"/>
              </a:solidFill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80" name="グラフィックス 79" descr="警察官男性 単色塗りつぶし">
            <a:extLst>
              <a:ext uri="{FF2B5EF4-FFF2-40B4-BE49-F238E27FC236}">
                <a16:creationId xmlns:a16="http://schemas.microsoft.com/office/drawing/2014/main" id="{A901178E-75FC-3FC0-CCA2-B7C1626E29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01439" y="4907741"/>
            <a:ext cx="507594" cy="5075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D0ED8937-EAB6-EF60-7D18-9A671258D07B}"/>
              </a:ext>
            </a:extLst>
          </p:cNvPr>
          <p:cNvSpPr txBox="1"/>
          <p:nvPr/>
        </p:nvSpPr>
        <p:spPr>
          <a:xfrm>
            <a:off x="3839704" y="4752118"/>
            <a:ext cx="395548" cy="370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solidFill>
                  <a:srgbClr val="FF0000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！</a:t>
            </a:r>
            <a:endParaRPr kumimoji="1" lang="en-US" altLang="ja-JP" sz="2400" dirty="0">
              <a:solidFill>
                <a:srgbClr val="FF0000"/>
              </a:solidFill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86" name="グラフィックス 85" descr="警察官男性 単色塗りつぶし">
            <a:extLst>
              <a:ext uri="{FF2B5EF4-FFF2-40B4-BE49-F238E27FC236}">
                <a16:creationId xmlns:a16="http://schemas.microsoft.com/office/drawing/2014/main" id="{84F37536-1255-99E0-957A-6100446F08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02461" y="3693106"/>
            <a:ext cx="507594" cy="5075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440DEBFE-0490-5BD9-0F28-D3BCB00618D0}"/>
              </a:ext>
            </a:extLst>
          </p:cNvPr>
          <p:cNvSpPr txBox="1"/>
          <p:nvPr/>
        </p:nvSpPr>
        <p:spPr>
          <a:xfrm>
            <a:off x="4929747" y="3523014"/>
            <a:ext cx="395548" cy="370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solidFill>
                  <a:srgbClr val="0070C0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？</a:t>
            </a:r>
            <a:endParaRPr kumimoji="1" lang="en-US" altLang="ja-JP" sz="2400" dirty="0">
              <a:solidFill>
                <a:srgbClr val="0070C0"/>
              </a:solidFill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89" name="グラフィックス 88" descr="警察官男性 単色塗りつぶし">
            <a:extLst>
              <a:ext uri="{FF2B5EF4-FFF2-40B4-BE49-F238E27FC236}">
                <a16:creationId xmlns:a16="http://schemas.microsoft.com/office/drawing/2014/main" id="{3FC67067-B3E1-73F1-6539-E53B6B10AD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02461" y="6109700"/>
            <a:ext cx="507594" cy="5075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0461DFC9-9B34-096D-03B4-CE4B4CD00954}"/>
              </a:ext>
            </a:extLst>
          </p:cNvPr>
          <p:cNvSpPr txBox="1"/>
          <p:nvPr/>
        </p:nvSpPr>
        <p:spPr>
          <a:xfrm>
            <a:off x="4929747" y="5959796"/>
            <a:ext cx="395548" cy="370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solidFill>
                  <a:srgbClr val="FF0000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！</a:t>
            </a:r>
            <a:endParaRPr kumimoji="1" lang="en-US" altLang="ja-JP" sz="2400" dirty="0">
              <a:solidFill>
                <a:srgbClr val="FF0000"/>
              </a:solidFill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92" name="グラフィックス 91" descr="警察官男性 単色塗りつぶし">
            <a:extLst>
              <a:ext uri="{FF2B5EF4-FFF2-40B4-BE49-F238E27FC236}">
                <a16:creationId xmlns:a16="http://schemas.microsoft.com/office/drawing/2014/main" id="{4A7AF1C3-937D-30AF-D953-43EC78993C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02461" y="5497638"/>
            <a:ext cx="507594" cy="5075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66886DE9-4728-06BC-36E3-F2BA286B925B}"/>
              </a:ext>
            </a:extLst>
          </p:cNvPr>
          <p:cNvSpPr txBox="1"/>
          <p:nvPr/>
        </p:nvSpPr>
        <p:spPr>
          <a:xfrm>
            <a:off x="4929747" y="5347832"/>
            <a:ext cx="395549" cy="370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solidFill>
                  <a:srgbClr val="FF0000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！</a:t>
            </a:r>
            <a:endParaRPr kumimoji="1" lang="en-US" altLang="ja-JP" sz="2400" dirty="0">
              <a:solidFill>
                <a:srgbClr val="FF0000"/>
              </a:solidFill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107" name="図 106" descr="ホイール が含まれている画像&#10;&#10;自動的に生成された説明">
            <a:extLst>
              <a:ext uri="{FF2B5EF4-FFF2-40B4-BE49-F238E27FC236}">
                <a16:creationId xmlns:a16="http://schemas.microsoft.com/office/drawing/2014/main" id="{46F9DDE4-0B7F-7C51-EF7D-56259509D34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21" y="5542991"/>
            <a:ext cx="913806" cy="3555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9" name="図 108" descr="アイコン&#10;&#10;低い精度で自動的に生成された説明">
            <a:extLst>
              <a:ext uri="{FF2B5EF4-FFF2-40B4-BE49-F238E27FC236}">
                <a16:creationId xmlns:a16="http://schemas.microsoft.com/office/drawing/2014/main" id="{B7FA6E09-37C8-B34E-447E-25FDA8F3BC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2411" y="3607806"/>
            <a:ext cx="609790" cy="578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5" name="図 114" descr="アイコン&#10;&#10;自動的に生成された説明">
            <a:extLst>
              <a:ext uri="{FF2B5EF4-FFF2-40B4-BE49-F238E27FC236}">
                <a16:creationId xmlns:a16="http://schemas.microsoft.com/office/drawing/2014/main" id="{C6599C56-CB41-BC05-81A5-1C084A14FB0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51474">
            <a:off x="308093" y="6138625"/>
            <a:ext cx="470334" cy="470334"/>
          </a:xfrm>
          <a:prstGeom prst="rect">
            <a:avLst/>
          </a:prstGeom>
        </p:spPr>
      </p:pic>
      <p:pic>
        <p:nvPicPr>
          <p:cNvPr id="117" name="図 116" descr="アイコン&#10;&#10;低い精度で自動的に生成された説明">
            <a:extLst>
              <a:ext uri="{FF2B5EF4-FFF2-40B4-BE49-F238E27FC236}">
                <a16:creationId xmlns:a16="http://schemas.microsoft.com/office/drawing/2014/main" id="{529BA580-1C14-525B-D71A-4B8AAA7987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51474" flipH="1">
            <a:off x="660152" y="6001905"/>
            <a:ext cx="632107" cy="6000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19" name="グループ化 118">
            <a:extLst>
              <a:ext uri="{FF2B5EF4-FFF2-40B4-BE49-F238E27FC236}">
                <a16:creationId xmlns:a16="http://schemas.microsoft.com/office/drawing/2014/main" id="{37859094-381F-BD8A-0775-6B77FDD8BA2A}"/>
              </a:ext>
            </a:extLst>
          </p:cNvPr>
          <p:cNvGrpSpPr>
            <a:grpSpLocks noChangeAspect="1"/>
          </p:cNvGrpSpPr>
          <p:nvPr/>
        </p:nvGrpSpPr>
        <p:grpSpPr>
          <a:xfrm rot="21251474">
            <a:off x="6210485" y="4030397"/>
            <a:ext cx="2573238" cy="1560963"/>
            <a:chOff x="2820067" y="1067639"/>
            <a:chExt cx="4900950" cy="2972988"/>
          </a:xfrm>
          <a:effectLst>
            <a:glow rad="635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20" name="図 119" descr="アイコン&#10;&#10;自動的に生成された説明">
              <a:extLst>
                <a:ext uri="{FF2B5EF4-FFF2-40B4-BE49-F238E27FC236}">
                  <a16:creationId xmlns:a16="http://schemas.microsoft.com/office/drawing/2014/main" id="{3A43A02A-BB62-3C9E-A0BE-9E8D093A3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820067" y="1526084"/>
              <a:ext cx="2330214" cy="2330214"/>
            </a:xfrm>
            <a:prstGeom prst="rect">
              <a:avLst/>
            </a:prstGeom>
          </p:spPr>
        </p:pic>
        <p:pic>
          <p:nvPicPr>
            <p:cNvPr id="121" name="図 120" descr="アイコン&#10;&#10;低い精度で自動的に生成された説明">
              <a:extLst>
                <a:ext uri="{FF2B5EF4-FFF2-40B4-BE49-F238E27FC236}">
                  <a16:creationId xmlns:a16="http://schemas.microsoft.com/office/drawing/2014/main" id="{3F34A31B-1E30-0B99-652A-617B5BB68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89318" y="1067639"/>
              <a:ext cx="3131699" cy="2972988"/>
            </a:xfrm>
            <a:prstGeom prst="rect">
              <a:avLst/>
            </a:prstGeom>
          </p:spPr>
        </p:pic>
      </p:grpSp>
      <p:grpSp>
        <p:nvGrpSpPr>
          <p:cNvPr id="125" name="グループ化 124">
            <a:extLst>
              <a:ext uri="{FF2B5EF4-FFF2-40B4-BE49-F238E27FC236}">
                <a16:creationId xmlns:a16="http://schemas.microsoft.com/office/drawing/2014/main" id="{AA155101-45CB-7ABD-3DB0-95C192B720B6}"/>
              </a:ext>
            </a:extLst>
          </p:cNvPr>
          <p:cNvGrpSpPr>
            <a:grpSpLocks noChangeAspect="1"/>
          </p:cNvGrpSpPr>
          <p:nvPr/>
        </p:nvGrpSpPr>
        <p:grpSpPr>
          <a:xfrm>
            <a:off x="7261327" y="1907039"/>
            <a:ext cx="1111562" cy="1195343"/>
            <a:chOff x="7826730" y="476848"/>
            <a:chExt cx="631812" cy="679433"/>
          </a:xfrm>
          <a:effectLst>
            <a:glow rad="635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2" name="矢印: 下カーブ 121">
              <a:extLst>
                <a:ext uri="{FF2B5EF4-FFF2-40B4-BE49-F238E27FC236}">
                  <a16:creationId xmlns:a16="http://schemas.microsoft.com/office/drawing/2014/main" id="{373C12C6-8E80-7CFB-78FA-4F10F5BD13C5}"/>
                </a:ext>
              </a:extLst>
            </p:cNvPr>
            <p:cNvSpPr>
              <a:spLocks/>
            </p:cNvSpPr>
            <p:nvPr/>
          </p:nvSpPr>
          <p:spPr>
            <a:xfrm>
              <a:off x="7826730" y="476848"/>
              <a:ext cx="631811" cy="264418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3" name="矢印: 上カーブ 122">
              <a:extLst>
                <a:ext uri="{FF2B5EF4-FFF2-40B4-BE49-F238E27FC236}">
                  <a16:creationId xmlns:a16="http://schemas.microsoft.com/office/drawing/2014/main" id="{9D2F47C3-048E-21CA-D157-8240D7B3A43C}"/>
                </a:ext>
              </a:extLst>
            </p:cNvPr>
            <p:cNvSpPr>
              <a:spLocks/>
            </p:cNvSpPr>
            <p:nvPr/>
          </p:nvSpPr>
          <p:spPr>
            <a:xfrm flipH="1">
              <a:off x="7826731" y="978435"/>
              <a:ext cx="631811" cy="177846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pic>
          <p:nvPicPr>
            <p:cNvPr id="124" name="図 123">
              <a:extLst>
                <a:ext uri="{FF2B5EF4-FFF2-40B4-BE49-F238E27FC236}">
                  <a16:creationId xmlns:a16="http://schemas.microsoft.com/office/drawing/2014/main" id="{94596ED2-0F38-DFB9-DF57-9B4EBD3E8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7832765" y="532911"/>
              <a:ext cx="594655" cy="564519"/>
            </a:xfrm>
            <a:prstGeom prst="rect">
              <a:avLst/>
            </a:prstGeom>
            <a:effectLst/>
          </p:spPr>
        </p:pic>
      </p:grpSp>
      <p:sp>
        <p:nvSpPr>
          <p:cNvPr id="128" name="テキスト ボックス 127">
            <a:extLst>
              <a:ext uri="{FF2B5EF4-FFF2-40B4-BE49-F238E27FC236}">
                <a16:creationId xmlns:a16="http://schemas.microsoft.com/office/drawing/2014/main" id="{DCF004D1-2BFD-B55A-A9B5-ED20B8B21D83}"/>
              </a:ext>
            </a:extLst>
          </p:cNvPr>
          <p:cNvSpPr txBox="1"/>
          <p:nvPr/>
        </p:nvSpPr>
        <p:spPr>
          <a:xfrm>
            <a:off x="9433027" y="1658773"/>
            <a:ext cx="697627" cy="70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>
                <a:solidFill>
                  <a:srgbClr val="FF0000"/>
                </a:solidFill>
                <a:effectLst>
                  <a:glow rad="1397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！</a:t>
            </a:r>
            <a:endParaRPr kumimoji="1" lang="en-US" altLang="ja-JP" sz="2400" dirty="0">
              <a:solidFill>
                <a:srgbClr val="FF0000"/>
              </a:solidFill>
              <a:effectLst>
                <a:glow rad="1397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129" name="図 128" descr="ロゴ が含まれている画像&#10;&#10;自動的に生成された説明">
            <a:extLst>
              <a:ext uri="{FF2B5EF4-FFF2-40B4-BE49-F238E27FC236}">
                <a16:creationId xmlns:a16="http://schemas.microsoft.com/office/drawing/2014/main" id="{7949589F-0236-C450-F7A8-90FD95829CA3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62" b="26719"/>
          <a:stretch/>
        </p:blipFill>
        <p:spPr>
          <a:xfrm>
            <a:off x="9203912" y="2170075"/>
            <a:ext cx="2318281" cy="978759"/>
          </a:xfrm>
          <a:prstGeom prst="rect">
            <a:avLst/>
          </a:prstGeom>
          <a:noFill/>
          <a:effectLst>
            <a:glow rad="635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0576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954976E2-1F61-7C78-2B84-6880872C6B80}"/>
              </a:ext>
            </a:extLst>
          </p:cNvPr>
          <p:cNvGrpSpPr>
            <a:grpSpLocks noChangeAspect="1"/>
          </p:cNvGrpSpPr>
          <p:nvPr/>
        </p:nvGrpSpPr>
        <p:grpSpPr>
          <a:xfrm>
            <a:off x="7082186" y="97793"/>
            <a:ext cx="2036433" cy="1282254"/>
            <a:chOff x="811686" y="-123369"/>
            <a:chExt cx="6457215" cy="4065829"/>
          </a:xfrm>
        </p:grpSpPr>
        <p:pic>
          <p:nvPicPr>
            <p:cNvPr id="7" name="グラフィックス 6" descr="サイレン 単色塗りつぶし">
              <a:extLst>
                <a:ext uri="{FF2B5EF4-FFF2-40B4-BE49-F238E27FC236}">
                  <a16:creationId xmlns:a16="http://schemas.microsoft.com/office/drawing/2014/main" id="{8A44B56C-BD47-AB4F-8773-FA96476FF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35818" y="-123369"/>
              <a:ext cx="1613332" cy="1056495"/>
            </a:xfrm>
            <a:prstGeom prst="rect">
              <a:avLst/>
            </a:prstGeom>
          </p:spPr>
        </p:pic>
        <p:pic>
          <p:nvPicPr>
            <p:cNvPr id="8" name="グラフィックス 7" descr="車 単色塗りつぶし">
              <a:extLst>
                <a:ext uri="{FF2B5EF4-FFF2-40B4-BE49-F238E27FC236}">
                  <a16:creationId xmlns:a16="http://schemas.microsoft.com/office/drawing/2014/main" id="{2D09676B-2C0F-792E-8127-CCF20770F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22372" b="23245"/>
            <a:stretch/>
          </p:blipFill>
          <p:spPr>
            <a:xfrm>
              <a:off x="811686" y="430786"/>
              <a:ext cx="6457215" cy="3511674"/>
            </a:xfrm>
            <a:prstGeom prst="rect">
              <a:avLst/>
            </a:prstGeom>
          </p:spPr>
        </p:pic>
      </p:grp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BB498795-2F72-155B-FEFA-AFAABCA3D7CE}"/>
              </a:ext>
            </a:extLst>
          </p:cNvPr>
          <p:cNvCxnSpPr>
            <a:cxnSpLocks/>
          </p:cNvCxnSpPr>
          <p:nvPr/>
        </p:nvCxnSpPr>
        <p:spPr>
          <a:xfrm>
            <a:off x="239019" y="939196"/>
            <a:ext cx="9981427" cy="0"/>
          </a:xfrm>
          <a:prstGeom prst="line">
            <a:avLst/>
          </a:prstGeom>
          <a:ln w="76200" cap="rnd">
            <a:solidFill>
              <a:srgbClr val="7030A0"/>
            </a:solidFill>
            <a:round/>
          </a:ln>
          <a:effectLst>
            <a:glow rad="76200">
              <a:schemeClr val="accent5">
                <a:lumMod val="20000"/>
                <a:lumOff val="8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3B81706-553B-E4ED-33E6-73EE7C4BAB0A}"/>
              </a:ext>
            </a:extLst>
          </p:cNvPr>
          <p:cNvSpPr txBox="1"/>
          <p:nvPr/>
        </p:nvSpPr>
        <p:spPr>
          <a:xfrm>
            <a:off x="239019" y="97793"/>
            <a:ext cx="2566728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ゲーム概要</a:t>
            </a:r>
          </a:p>
        </p:txBody>
      </p:sp>
      <p:pic>
        <p:nvPicPr>
          <p:cNvPr id="15" name="グラフィックス 14" descr="スクーター 単色塗りつぶし">
            <a:extLst>
              <a:ext uri="{FF2B5EF4-FFF2-40B4-BE49-F238E27FC236}">
                <a16:creationId xmlns:a16="http://schemas.microsoft.com/office/drawing/2014/main" id="{02F4D796-D4FB-CF2F-54D6-A2BE155403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895" t="25605" r="5240" b="26660"/>
          <a:stretch/>
        </p:blipFill>
        <p:spPr>
          <a:xfrm>
            <a:off x="9832938" y="203054"/>
            <a:ext cx="2120043" cy="1126121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5B4A42-6444-F845-B3D9-54DD9D78224C}"/>
              </a:ext>
            </a:extLst>
          </p:cNvPr>
          <p:cNvSpPr txBox="1"/>
          <p:nvPr/>
        </p:nvSpPr>
        <p:spPr>
          <a:xfrm>
            <a:off x="5706108" y="3912877"/>
            <a:ext cx="63385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車や壁に</a:t>
            </a:r>
            <a:r>
              <a:rPr lang="ja-JP" altLang="en-US" sz="4000" dirty="0">
                <a:solidFill>
                  <a:srgbClr val="FF0000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ぶつかりすぎると大破</a:t>
            </a:r>
            <a:endParaRPr lang="en-US" altLang="ja-JP" sz="3600" dirty="0">
              <a:solidFill>
                <a:srgbClr val="FF0000"/>
              </a:solidFill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lang="ja-JP" altLang="en-US" sz="3200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してゲームオーバー</a:t>
            </a:r>
            <a:endParaRPr lang="en-US" altLang="ja-JP" sz="3200" dirty="0"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14" name="図 13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49D90631-B652-C6A7-1144-987C437C83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134" y="2610073"/>
            <a:ext cx="2691263" cy="1159649"/>
          </a:xfrm>
          <a:prstGeom prst="rect">
            <a:avLst/>
          </a:prstGeom>
          <a:effectLst>
            <a:glow rad="635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図 8" descr="ホイール が含まれている画像&#10;&#10;自動的に生成された説明">
            <a:extLst>
              <a:ext uri="{FF2B5EF4-FFF2-40B4-BE49-F238E27FC236}">
                <a16:creationId xmlns:a16="http://schemas.microsoft.com/office/drawing/2014/main" id="{37DB2CF0-3C9B-7570-8A19-25F84DDBFA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46637">
            <a:off x="4809834" y="2248427"/>
            <a:ext cx="4192438" cy="1631341"/>
          </a:xfrm>
          <a:prstGeom prst="rect">
            <a:avLst/>
          </a:prstGeom>
          <a:effectLst>
            <a:glow rad="635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C52A559-CEAF-EDA5-FA88-A19373AE00BC}"/>
              </a:ext>
            </a:extLst>
          </p:cNvPr>
          <p:cNvSpPr txBox="1"/>
          <p:nvPr/>
        </p:nvSpPr>
        <p:spPr>
          <a:xfrm>
            <a:off x="282479" y="5344437"/>
            <a:ext cx="5791970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ja-JP" altLang="en-US" sz="3200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アイスはすれ違いざまに投げ渡す</a:t>
            </a:r>
            <a:endParaRPr kumimoji="1" lang="en-US" altLang="ja-JP" sz="3200" dirty="0"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ja-JP" altLang="en-US" sz="3200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でも</a:t>
            </a:r>
            <a:r>
              <a:rPr kumimoji="1" lang="ja-JP" altLang="en-US" sz="4000" dirty="0">
                <a:solidFill>
                  <a:srgbClr val="FF0000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速すぎると渡せない</a:t>
            </a:r>
            <a:endParaRPr kumimoji="1" lang="en-US" altLang="ja-JP" sz="3600" dirty="0">
              <a:solidFill>
                <a:srgbClr val="FF0000"/>
              </a:solidFill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A3BC6A2F-B3FF-1924-9FE8-6BF81F3C6D96}"/>
              </a:ext>
            </a:extLst>
          </p:cNvPr>
          <p:cNvGrpSpPr>
            <a:grpSpLocks noChangeAspect="1"/>
          </p:cNvGrpSpPr>
          <p:nvPr/>
        </p:nvGrpSpPr>
        <p:grpSpPr>
          <a:xfrm>
            <a:off x="1522383" y="2481317"/>
            <a:ext cx="1989715" cy="2863120"/>
            <a:chOff x="985511" y="2752255"/>
            <a:chExt cx="1591889" cy="2290664"/>
          </a:xfrm>
          <a:effectLst>
            <a:glow rad="63500">
              <a:schemeClr val="bg1"/>
            </a:glow>
          </a:effectLst>
        </p:grpSpPr>
        <p:pic>
          <p:nvPicPr>
            <p:cNvPr id="11" name="図 10" descr="バイクに乗っている人のイラスト&#10;&#10;低い精度で自動的に生成された説明">
              <a:extLst>
                <a:ext uri="{FF2B5EF4-FFF2-40B4-BE49-F238E27FC236}">
                  <a16:creationId xmlns:a16="http://schemas.microsoft.com/office/drawing/2014/main" id="{FD41AED3-8881-588E-8CE2-AF7CDA00C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47" r="19584"/>
            <a:stretch/>
          </p:blipFill>
          <p:spPr>
            <a:xfrm>
              <a:off x="1094578" y="2752255"/>
              <a:ext cx="1482822" cy="229066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図 15" descr="アイコン&#10;&#10;自動的に生成された説明">
              <a:extLst>
                <a:ext uri="{FF2B5EF4-FFF2-40B4-BE49-F238E27FC236}">
                  <a16:creationId xmlns:a16="http://schemas.microsoft.com/office/drawing/2014/main" id="{542C0060-0378-A5CB-FA6F-81B33FB43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47033" flipH="1">
              <a:off x="985511" y="2768426"/>
              <a:ext cx="292780" cy="661898"/>
            </a:xfrm>
            <a:prstGeom prst="rect">
              <a:avLst/>
            </a:prstGeom>
            <a:effectLst>
              <a:glow rad="12700">
                <a:schemeClr val="tx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161106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 descr="座る, 消火栓, ストリート, タワー が含まれている画像&#10;&#10;自動的に生成された説明">
            <a:extLst>
              <a:ext uri="{FF2B5EF4-FFF2-40B4-BE49-F238E27FC236}">
                <a16:creationId xmlns:a16="http://schemas.microsoft.com/office/drawing/2014/main" id="{9D3D2B2E-5830-78FD-E86F-306C14E5E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640" y="2588144"/>
            <a:ext cx="1225219" cy="1633626"/>
          </a:xfrm>
          <a:prstGeom prst="rect">
            <a:avLst/>
          </a:prstGeom>
          <a:effectLst>
            <a:glow rad="635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図 17" descr="テキスト&#10;&#10;自動的に生成された説明">
            <a:extLst>
              <a:ext uri="{FF2B5EF4-FFF2-40B4-BE49-F238E27FC236}">
                <a16:creationId xmlns:a16="http://schemas.microsoft.com/office/drawing/2014/main" id="{946B58AB-BE8E-80EA-F068-9FE81715B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86" b="16761"/>
          <a:stretch/>
        </p:blipFill>
        <p:spPr>
          <a:xfrm>
            <a:off x="8840646" y="3392940"/>
            <a:ext cx="3202899" cy="1291246"/>
          </a:xfrm>
          <a:prstGeom prst="rect">
            <a:avLst/>
          </a:prstGeom>
          <a:effectLst>
            <a:glow rad="635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C672440E-C017-510C-7837-997FBB4591E8}"/>
              </a:ext>
            </a:extLst>
          </p:cNvPr>
          <p:cNvGrpSpPr>
            <a:grpSpLocks noChangeAspect="1"/>
          </p:cNvGrpSpPr>
          <p:nvPr/>
        </p:nvGrpSpPr>
        <p:grpSpPr>
          <a:xfrm>
            <a:off x="7082186" y="97793"/>
            <a:ext cx="2036433" cy="1282254"/>
            <a:chOff x="811686" y="-123369"/>
            <a:chExt cx="6457215" cy="4065829"/>
          </a:xfrm>
        </p:grpSpPr>
        <p:pic>
          <p:nvPicPr>
            <p:cNvPr id="24" name="グラフィックス 23" descr="サイレン 単色塗りつぶし">
              <a:extLst>
                <a:ext uri="{FF2B5EF4-FFF2-40B4-BE49-F238E27FC236}">
                  <a16:creationId xmlns:a16="http://schemas.microsoft.com/office/drawing/2014/main" id="{AB96DF25-805F-9D7E-DE05-806FB0C6C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35818" y="-123369"/>
              <a:ext cx="1613332" cy="1056495"/>
            </a:xfrm>
            <a:prstGeom prst="rect">
              <a:avLst/>
            </a:prstGeom>
          </p:spPr>
        </p:pic>
        <p:pic>
          <p:nvPicPr>
            <p:cNvPr id="25" name="グラフィックス 24" descr="車 単色塗りつぶし">
              <a:extLst>
                <a:ext uri="{FF2B5EF4-FFF2-40B4-BE49-F238E27FC236}">
                  <a16:creationId xmlns:a16="http://schemas.microsoft.com/office/drawing/2014/main" id="{7C068AD6-C377-C409-A78D-AE19F5F5B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22372" b="23245"/>
            <a:stretch/>
          </p:blipFill>
          <p:spPr>
            <a:xfrm>
              <a:off x="811686" y="430786"/>
              <a:ext cx="6457215" cy="3511674"/>
            </a:xfrm>
            <a:prstGeom prst="rect">
              <a:avLst/>
            </a:prstGeom>
          </p:spPr>
        </p:pic>
      </p:grp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5A7A7DFC-0D35-E3B5-62FE-6E50B03F47CC}"/>
              </a:ext>
            </a:extLst>
          </p:cNvPr>
          <p:cNvCxnSpPr>
            <a:cxnSpLocks/>
          </p:cNvCxnSpPr>
          <p:nvPr/>
        </p:nvCxnSpPr>
        <p:spPr>
          <a:xfrm>
            <a:off x="239019" y="939196"/>
            <a:ext cx="9981427" cy="0"/>
          </a:xfrm>
          <a:prstGeom prst="line">
            <a:avLst/>
          </a:prstGeom>
          <a:ln w="76200" cap="rnd">
            <a:solidFill>
              <a:srgbClr val="7030A0"/>
            </a:solidFill>
            <a:round/>
          </a:ln>
          <a:effectLst>
            <a:glow rad="76200">
              <a:schemeClr val="accent5">
                <a:lumMod val="20000"/>
                <a:lumOff val="8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6A1E4D48-DF54-4F96-F834-633894A632C2}"/>
              </a:ext>
            </a:extLst>
          </p:cNvPr>
          <p:cNvSpPr txBox="1"/>
          <p:nvPr/>
        </p:nvSpPr>
        <p:spPr>
          <a:xfrm>
            <a:off x="239019" y="97793"/>
            <a:ext cx="2566728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ゲーム概要</a:t>
            </a:r>
          </a:p>
        </p:txBody>
      </p:sp>
      <p:pic>
        <p:nvPicPr>
          <p:cNvPr id="28" name="グラフィックス 27" descr="スクーター 単色塗りつぶし">
            <a:extLst>
              <a:ext uri="{FF2B5EF4-FFF2-40B4-BE49-F238E27FC236}">
                <a16:creationId xmlns:a16="http://schemas.microsoft.com/office/drawing/2014/main" id="{B7269A8F-D824-E5C6-BBF2-514E3B1F42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4895" t="25605" r="5240" b="26660"/>
          <a:stretch/>
        </p:blipFill>
        <p:spPr>
          <a:xfrm>
            <a:off x="9832938" y="203054"/>
            <a:ext cx="2120043" cy="1126121"/>
          </a:xfrm>
          <a:prstGeom prst="rect">
            <a:avLst/>
          </a:prstGeom>
        </p:spPr>
      </p:pic>
      <p:pic>
        <p:nvPicPr>
          <p:cNvPr id="15" name="図 14" descr="白いバックグラウンドの前に立っている建物&#10;&#10;中程度の精度で自動的に生成された説明">
            <a:extLst>
              <a:ext uri="{FF2B5EF4-FFF2-40B4-BE49-F238E27FC236}">
                <a16:creationId xmlns:a16="http://schemas.microsoft.com/office/drawing/2014/main" id="{967AAA7E-9FE0-BAC7-5BDE-06BD97CCD6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9" t="18917" r="9331" b="18749"/>
          <a:stretch/>
        </p:blipFill>
        <p:spPr>
          <a:xfrm>
            <a:off x="3006193" y="4514540"/>
            <a:ext cx="3321699" cy="1831698"/>
          </a:xfrm>
          <a:prstGeom prst="rect">
            <a:avLst/>
          </a:prstGeom>
          <a:effectLst>
            <a:glow rad="635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図 10" descr="設計図&#10;&#10;中程度の精度で自動的に生成された説明">
            <a:extLst>
              <a:ext uri="{FF2B5EF4-FFF2-40B4-BE49-F238E27FC236}">
                <a16:creationId xmlns:a16="http://schemas.microsoft.com/office/drawing/2014/main" id="{951B8DD9-F66E-992E-14C8-187A218A66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12"/>
          <a:stretch/>
        </p:blipFill>
        <p:spPr>
          <a:xfrm>
            <a:off x="6096000" y="3102772"/>
            <a:ext cx="3202899" cy="1909445"/>
          </a:xfrm>
          <a:prstGeom prst="rect">
            <a:avLst/>
          </a:prstGeom>
          <a:effectLst>
            <a:glow rad="635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BCF08D2-5B43-1BF8-47B9-516EB8D578A2}"/>
              </a:ext>
            </a:extLst>
          </p:cNvPr>
          <p:cNvSpPr txBox="1"/>
          <p:nvPr/>
        </p:nvSpPr>
        <p:spPr>
          <a:xfrm>
            <a:off x="6010500" y="4299465"/>
            <a:ext cx="61815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200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ぶつかると減速してしまう</a:t>
            </a:r>
            <a:r>
              <a:rPr lang="ja-JP" altLang="en-US" sz="4400" dirty="0">
                <a:solidFill>
                  <a:srgbClr val="FFC000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障害物</a:t>
            </a:r>
            <a:endParaRPr lang="en-US" altLang="ja-JP" sz="3200" dirty="0">
              <a:solidFill>
                <a:srgbClr val="FFC000"/>
              </a:solidFill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018ECFD-4638-8240-41FB-B2BD44AFC230}"/>
              </a:ext>
            </a:extLst>
          </p:cNvPr>
          <p:cNvSpPr txBox="1"/>
          <p:nvPr/>
        </p:nvSpPr>
        <p:spPr>
          <a:xfrm>
            <a:off x="1337666" y="5855003"/>
            <a:ext cx="71625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600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時間経過で状態が変化する</a:t>
            </a:r>
            <a:r>
              <a:rPr lang="ja-JP" altLang="en-US" sz="4400" dirty="0">
                <a:solidFill>
                  <a:schemeClr val="accent6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跳ね橋</a:t>
            </a:r>
            <a:endParaRPr lang="en-US" altLang="ja-JP" sz="3600" dirty="0">
              <a:solidFill>
                <a:schemeClr val="accent6"/>
              </a:solidFill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17" name="図 16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CE4793C8-F087-D187-E386-470953D99E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627" y="1447410"/>
            <a:ext cx="2182622" cy="2182622"/>
          </a:xfrm>
          <a:prstGeom prst="rect">
            <a:avLst/>
          </a:prstGeom>
          <a:effectLst>
            <a:glow rad="635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71E8631-00F5-8B31-74A1-B0C11EF01637}"/>
              </a:ext>
            </a:extLst>
          </p:cNvPr>
          <p:cNvSpPr txBox="1"/>
          <p:nvPr/>
        </p:nvSpPr>
        <p:spPr>
          <a:xfrm>
            <a:off x="36917" y="3046083"/>
            <a:ext cx="614302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400" dirty="0">
                <a:solidFill>
                  <a:srgbClr val="0070C0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警察署</a:t>
            </a:r>
            <a:r>
              <a:rPr lang="ja-JP" altLang="en-US" sz="3200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近くで怪しい動きをすると</a:t>
            </a:r>
            <a:endParaRPr kumimoji="1" lang="en-US" altLang="ja-JP" sz="3200" dirty="0"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lang="ja-JP" altLang="en-US" sz="3200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パトカーが出動</a:t>
            </a:r>
            <a:endParaRPr kumimoji="1" lang="ja-JP" altLang="en-US" sz="3200" dirty="0"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EEB6B16-27A3-399A-7EC1-DD89D2638FEB}"/>
              </a:ext>
            </a:extLst>
          </p:cNvPr>
          <p:cNvSpPr txBox="1"/>
          <p:nvPr/>
        </p:nvSpPr>
        <p:spPr>
          <a:xfrm>
            <a:off x="4142393" y="1587938"/>
            <a:ext cx="67505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4400" dirty="0">
                <a:solidFill>
                  <a:schemeClr val="bg1"/>
                </a:solidFill>
                <a:effectLst>
                  <a:glow rad="127000">
                    <a:srgbClr val="FF0000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街にあふれる様々なギミック</a:t>
            </a:r>
            <a:endParaRPr lang="en-US" altLang="ja-JP" sz="4400" dirty="0">
              <a:solidFill>
                <a:schemeClr val="bg1"/>
              </a:solidFill>
              <a:effectLst>
                <a:glow rad="127000">
                  <a:srgbClr val="FF0000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34993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85F2A701-D270-6929-6ACF-083DB5FA879E}"/>
              </a:ext>
            </a:extLst>
          </p:cNvPr>
          <p:cNvGrpSpPr>
            <a:grpSpLocks noChangeAspect="1"/>
          </p:cNvGrpSpPr>
          <p:nvPr/>
        </p:nvGrpSpPr>
        <p:grpSpPr>
          <a:xfrm>
            <a:off x="7082186" y="97793"/>
            <a:ext cx="2036433" cy="1282254"/>
            <a:chOff x="811686" y="-123369"/>
            <a:chExt cx="6457215" cy="4065829"/>
          </a:xfrm>
        </p:grpSpPr>
        <p:pic>
          <p:nvPicPr>
            <p:cNvPr id="10" name="グラフィックス 9" descr="サイレン 単色塗りつぶし">
              <a:extLst>
                <a:ext uri="{FF2B5EF4-FFF2-40B4-BE49-F238E27FC236}">
                  <a16:creationId xmlns:a16="http://schemas.microsoft.com/office/drawing/2014/main" id="{CC5B99F0-7FA7-2907-83CB-CA441E1A0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35818" y="-123369"/>
              <a:ext cx="1613332" cy="1056495"/>
            </a:xfrm>
            <a:prstGeom prst="rect">
              <a:avLst/>
            </a:prstGeom>
          </p:spPr>
        </p:pic>
        <p:pic>
          <p:nvPicPr>
            <p:cNvPr id="11" name="グラフィックス 10" descr="車 単色塗りつぶし">
              <a:extLst>
                <a:ext uri="{FF2B5EF4-FFF2-40B4-BE49-F238E27FC236}">
                  <a16:creationId xmlns:a16="http://schemas.microsoft.com/office/drawing/2014/main" id="{3F65B8AC-B15F-980A-8E2D-FF638DC3B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22372" b="23245"/>
            <a:stretch/>
          </p:blipFill>
          <p:spPr>
            <a:xfrm>
              <a:off x="811686" y="430786"/>
              <a:ext cx="6457215" cy="3511674"/>
            </a:xfrm>
            <a:prstGeom prst="rect">
              <a:avLst/>
            </a:prstGeom>
          </p:spPr>
        </p:pic>
      </p:grp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38DA93E-108F-D37F-1558-6745EEE59F86}"/>
              </a:ext>
            </a:extLst>
          </p:cNvPr>
          <p:cNvCxnSpPr>
            <a:cxnSpLocks/>
          </p:cNvCxnSpPr>
          <p:nvPr/>
        </p:nvCxnSpPr>
        <p:spPr>
          <a:xfrm>
            <a:off x="239019" y="939196"/>
            <a:ext cx="9981427" cy="0"/>
          </a:xfrm>
          <a:prstGeom prst="line">
            <a:avLst/>
          </a:prstGeom>
          <a:ln w="76200" cap="rnd">
            <a:solidFill>
              <a:srgbClr val="7030A0"/>
            </a:solidFill>
            <a:round/>
          </a:ln>
          <a:effectLst>
            <a:glow rad="76200">
              <a:schemeClr val="accent5">
                <a:lumMod val="20000"/>
                <a:lumOff val="8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2262828-53ED-70EF-033C-2BA553FD2771}"/>
              </a:ext>
            </a:extLst>
          </p:cNvPr>
          <p:cNvSpPr txBox="1"/>
          <p:nvPr/>
        </p:nvSpPr>
        <p:spPr>
          <a:xfrm>
            <a:off x="239019" y="97793"/>
            <a:ext cx="3589444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アピールポイント</a:t>
            </a:r>
          </a:p>
        </p:txBody>
      </p:sp>
      <p:pic>
        <p:nvPicPr>
          <p:cNvPr id="14" name="グラフィックス 13" descr="スクーター 単色塗りつぶし">
            <a:extLst>
              <a:ext uri="{FF2B5EF4-FFF2-40B4-BE49-F238E27FC236}">
                <a16:creationId xmlns:a16="http://schemas.microsoft.com/office/drawing/2014/main" id="{04AC7670-3D66-055A-BCA8-966E5BA9B9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895" t="25605" r="5240" b="26660"/>
          <a:stretch/>
        </p:blipFill>
        <p:spPr>
          <a:xfrm>
            <a:off x="9832938" y="203054"/>
            <a:ext cx="2120043" cy="1126121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18B1585-3A2E-4159-2B76-3E5FA1DB91F8}"/>
              </a:ext>
            </a:extLst>
          </p:cNvPr>
          <p:cNvSpPr txBox="1"/>
          <p:nvPr/>
        </p:nvSpPr>
        <p:spPr>
          <a:xfrm>
            <a:off x="1214399" y="1694173"/>
            <a:ext cx="8060220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気づかれないように進む</a:t>
            </a:r>
            <a:r>
              <a:rPr kumimoji="1" lang="ja-JP" altLang="en-US" sz="6000" dirty="0">
                <a:solidFill>
                  <a:srgbClr val="FF0000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ハラハラ</a:t>
            </a:r>
            <a:endParaRPr kumimoji="1" lang="en-US" altLang="ja-JP" sz="4800" dirty="0">
              <a:solidFill>
                <a:srgbClr val="FF0000"/>
              </a:solidFill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1F2464D-5DA5-8E2F-C3A6-4689B5BF8921}"/>
              </a:ext>
            </a:extLst>
          </p:cNvPr>
          <p:cNvSpPr txBox="1"/>
          <p:nvPr/>
        </p:nvSpPr>
        <p:spPr>
          <a:xfrm>
            <a:off x="4673600" y="3503054"/>
            <a:ext cx="6183103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ja-JP" altLang="en-US" sz="4000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欺いてクリアして</a:t>
            </a:r>
            <a:r>
              <a:rPr lang="ja-JP" altLang="en-US" sz="6000" dirty="0">
                <a:solidFill>
                  <a:srgbClr val="FFC000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スッキリ</a:t>
            </a:r>
            <a:endParaRPr lang="en-US" altLang="ja-JP" sz="4800" dirty="0">
              <a:solidFill>
                <a:srgbClr val="FFC000"/>
              </a:solidFill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C87346E-269A-61C2-3E67-4C559FAC3C07}"/>
              </a:ext>
            </a:extLst>
          </p:cNvPr>
          <p:cNvSpPr txBox="1"/>
          <p:nvPr/>
        </p:nvSpPr>
        <p:spPr>
          <a:xfrm>
            <a:off x="1706521" y="5302101"/>
            <a:ext cx="7075976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恐れず</a:t>
            </a:r>
            <a:r>
              <a:rPr lang="ja-JP" altLang="en-US" sz="6000" dirty="0">
                <a:solidFill>
                  <a:srgbClr val="00B0F0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シャーっと</a:t>
            </a:r>
            <a:r>
              <a:rPr kumimoji="1" lang="ja-JP" altLang="en-US" sz="4000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駆け抜けろ</a:t>
            </a:r>
            <a:endParaRPr kumimoji="1" lang="en-US" altLang="ja-JP" sz="4800" dirty="0">
              <a:solidFill>
                <a:srgbClr val="00B0F0"/>
              </a:solidFill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68178CBF-760C-5E50-5AA2-4481A096D0AF}"/>
              </a:ext>
            </a:extLst>
          </p:cNvPr>
          <p:cNvSpPr/>
          <p:nvPr/>
        </p:nvSpPr>
        <p:spPr>
          <a:xfrm>
            <a:off x="4409953" y="3478138"/>
            <a:ext cx="6643869" cy="1147090"/>
          </a:xfrm>
          <a:prstGeom prst="roundRect">
            <a:avLst/>
          </a:prstGeom>
          <a:noFill/>
          <a:ln w="57150">
            <a:solidFill>
              <a:srgbClr val="00B0F0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41A4C40D-A5CB-1C04-38ED-5448D3398E72}"/>
              </a:ext>
            </a:extLst>
          </p:cNvPr>
          <p:cNvSpPr/>
          <p:nvPr/>
        </p:nvSpPr>
        <p:spPr>
          <a:xfrm>
            <a:off x="1529544" y="5262103"/>
            <a:ext cx="7382962" cy="1147090"/>
          </a:xfrm>
          <a:prstGeom prst="roundRect">
            <a:avLst/>
          </a:prstGeom>
          <a:noFill/>
          <a:ln w="57150">
            <a:solidFill>
              <a:srgbClr val="92D050"/>
            </a:solidFill>
          </a:ln>
          <a:effectLst>
            <a:glow rad="63500">
              <a:srgbClr val="00B050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77181FAB-DB88-35A3-7DC3-8B3CC01AB3D0}"/>
              </a:ext>
            </a:extLst>
          </p:cNvPr>
          <p:cNvSpPr/>
          <p:nvPr/>
        </p:nvSpPr>
        <p:spPr>
          <a:xfrm>
            <a:off x="995424" y="1694173"/>
            <a:ext cx="8518966" cy="1147090"/>
          </a:xfrm>
          <a:prstGeom prst="roundRect">
            <a:avLst/>
          </a:prstGeom>
          <a:noFill/>
          <a:ln w="57150">
            <a:solidFill>
              <a:srgbClr val="92D050"/>
            </a:solidFill>
          </a:ln>
          <a:effectLst>
            <a:glow rad="63500">
              <a:srgbClr val="00B050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7013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1170</TotalTime>
  <Words>232</Words>
  <Application>Microsoft Office PowerPoint</Application>
  <PresentationFormat>ワイド画面</PresentationFormat>
  <Paragraphs>70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3" baseType="lpstr">
      <vt:lpstr>HGP創英角ｺﾞｼｯｸUB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翔大郎 阿部</dc:creator>
  <cp:lastModifiedBy>阿部翔大郎 吉田学園</cp:lastModifiedBy>
  <cp:revision>77</cp:revision>
  <dcterms:created xsi:type="dcterms:W3CDTF">2024-10-07T00:32:18Z</dcterms:created>
  <dcterms:modified xsi:type="dcterms:W3CDTF">2024-12-26T05:23:09Z</dcterms:modified>
</cp:coreProperties>
</file>